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643" r:id="rId2"/>
    <p:sldId id="258" r:id="rId3"/>
    <p:sldId id="261" r:id="rId4"/>
    <p:sldId id="264" r:id="rId5"/>
    <p:sldId id="266" r:id="rId6"/>
    <p:sldId id="265" r:id="rId7"/>
    <p:sldId id="268" r:id="rId8"/>
    <p:sldId id="262" r:id="rId9"/>
    <p:sldId id="263" r:id="rId10"/>
    <p:sldId id="267" r:id="rId11"/>
    <p:sldId id="270" r:id="rId12"/>
    <p:sldId id="271" r:id="rId13"/>
    <p:sldId id="25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18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0D205-CC9C-43C2-AEB9-7187FA04C1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F0964C1-F5F5-4DF4-8E37-493EC8A796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D4B26F5-2B56-4D0A-AF4B-DC32C40B777B}"/>
              </a:ext>
            </a:extLst>
          </p:cNvPr>
          <p:cNvSpPr>
            <a:spLocks noGrp="1"/>
          </p:cNvSpPr>
          <p:nvPr>
            <p:ph type="dt" sz="half" idx="10"/>
          </p:nvPr>
        </p:nvSpPr>
        <p:spPr/>
        <p:txBody>
          <a:bodyPr/>
          <a:lstStyle/>
          <a:p>
            <a:fld id="{BA3B79A8-59AA-42D5-AE0F-872E86298C30}" type="datetimeFigureOut">
              <a:rPr lang="en-US" smtClean="0"/>
              <a:t>11/13/2021</a:t>
            </a:fld>
            <a:endParaRPr lang="en-US"/>
          </a:p>
        </p:txBody>
      </p:sp>
      <p:sp>
        <p:nvSpPr>
          <p:cNvPr id="5" name="Footer Placeholder 4">
            <a:extLst>
              <a:ext uri="{FF2B5EF4-FFF2-40B4-BE49-F238E27FC236}">
                <a16:creationId xmlns:a16="http://schemas.microsoft.com/office/drawing/2014/main" id="{780BC034-FF2D-4938-BAC7-1BCD9EB9D8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2CF721-83C5-4ADA-AC6E-5C47E440E06A}"/>
              </a:ext>
            </a:extLst>
          </p:cNvPr>
          <p:cNvSpPr>
            <a:spLocks noGrp="1"/>
          </p:cNvSpPr>
          <p:nvPr>
            <p:ph type="sldNum" sz="quarter" idx="12"/>
          </p:nvPr>
        </p:nvSpPr>
        <p:spPr/>
        <p:txBody>
          <a:bodyPr/>
          <a:lstStyle/>
          <a:p>
            <a:fld id="{C5B31A52-7F2D-4157-A303-44875273F76C}" type="slidenum">
              <a:rPr lang="en-US" smtClean="0"/>
              <a:t>‹#›</a:t>
            </a:fld>
            <a:endParaRPr lang="en-US"/>
          </a:p>
        </p:txBody>
      </p:sp>
    </p:spTree>
    <p:extLst>
      <p:ext uri="{BB962C8B-B14F-4D97-AF65-F5344CB8AC3E}">
        <p14:creationId xmlns:p14="http://schemas.microsoft.com/office/powerpoint/2010/main" val="1910454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D2E4E-2C57-4FA3-B1E7-D826E63D98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0156FB-359D-4C47-91A0-0E87BFD379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14092A-0F72-4487-88E0-EED3F00498B8}"/>
              </a:ext>
            </a:extLst>
          </p:cNvPr>
          <p:cNvSpPr>
            <a:spLocks noGrp="1"/>
          </p:cNvSpPr>
          <p:nvPr>
            <p:ph type="dt" sz="half" idx="10"/>
          </p:nvPr>
        </p:nvSpPr>
        <p:spPr/>
        <p:txBody>
          <a:bodyPr/>
          <a:lstStyle/>
          <a:p>
            <a:fld id="{BA3B79A8-59AA-42D5-AE0F-872E86298C30}" type="datetimeFigureOut">
              <a:rPr lang="en-US" smtClean="0"/>
              <a:t>11/13/2021</a:t>
            </a:fld>
            <a:endParaRPr lang="en-US"/>
          </a:p>
        </p:txBody>
      </p:sp>
      <p:sp>
        <p:nvSpPr>
          <p:cNvPr id="5" name="Footer Placeholder 4">
            <a:extLst>
              <a:ext uri="{FF2B5EF4-FFF2-40B4-BE49-F238E27FC236}">
                <a16:creationId xmlns:a16="http://schemas.microsoft.com/office/drawing/2014/main" id="{82A61C75-C581-4386-A6B5-00B58B0199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A83A5D-2913-40AA-8484-C6FF29EE2953}"/>
              </a:ext>
            </a:extLst>
          </p:cNvPr>
          <p:cNvSpPr>
            <a:spLocks noGrp="1"/>
          </p:cNvSpPr>
          <p:nvPr>
            <p:ph type="sldNum" sz="quarter" idx="12"/>
          </p:nvPr>
        </p:nvSpPr>
        <p:spPr/>
        <p:txBody>
          <a:bodyPr/>
          <a:lstStyle/>
          <a:p>
            <a:fld id="{C5B31A52-7F2D-4157-A303-44875273F76C}" type="slidenum">
              <a:rPr lang="en-US" smtClean="0"/>
              <a:t>‹#›</a:t>
            </a:fld>
            <a:endParaRPr lang="en-US"/>
          </a:p>
        </p:txBody>
      </p:sp>
    </p:spTree>
    <p:extLst>
      <p:ext uri="{BB962C8B-B14F-4D97-AF65-F5344CB8AC3E}">
        <p14:creationId xmlns:p14="http://schemas.microsoft.com/office/powerpoint/2010/main" val="1362717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4401B0-9F66-4182-A311-E1D2C2888B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2AD45A1-BD5C-4933-A061-5C122D54184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F93560-4D18-4A0E-833F-9CF4377873D1}"/>
              </a:ext>
            </a:extLst>
          </p:cNvPr>
          <p:cNvSpPr>
            <a:spLocks noGrp="1"/>
          </p:cNvSpPr>
          <p:nvPr>
            <p:ph type="dt" sz="half" idx="10"/>
          </p:nvPr>
        </p:nvSpPr>
        <p:spPr/>
        <p:txBody>
          <a:bodyPr/>
          <a:lstStyle/>
          <a:p>
            <a:fld id="{BA3B79A8-59AA-42D5-AE0F-872E86298C30}" type="datetimeFigureOut">
              <a:rPr lang="en-US" smtClean="0"/>
              <a:t>11/13/2021</a:t>
            </a:fld>
            <a:endParaRPr lang="en-US"/>
          </a:p>
        </p:txBody>
      </p:sp>
      <p:sp>
        <p:nvSpPr>
          <p:cNvPr id="5" name="Footer Placeholder 4">
            <a:extLst>
              <a:ext uri="{FF2B5EF4-FFF2-40B4-BE49-F238E27FC236}">
                <a16:creationId xmlns:a16="http://schemas.microsoft.com/office/drawing/2014/main" id="{6F42E914-A30A-44DD-9C68-6E18A1AE23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F6D7D2-E5B2-4E85-8BB4-C6556227D9BF}"/>
              </a:ext>
            </a:extLst>
          </p:cNvPr>
          <p:cNvSpPr>
            <a:spLocks noGrp="1"/>
          </p:cNvSpPr>
          <p:nvPr>
            <p:ph type="sldNum" sz="quarter" idx="12"/>
          </p:nvPr>
        </p:nvSpPr>
        <p:spPr/>
        <p:txBody>
          <a:bodyPr/>
          <a:lstStyle/>
          <a:p>
            <a:fld id="{C5B31A52-7F2D-4157-A303-44875273F76C}" type="slidenum">
              <a:rPr lang="en-US" smtClean="0"/>
              <a:t>‹#›</a:t>
            </a:fld>
            <a:endParaRPr lang="en-US"/>
          </a:p>
        </p:txBody>
      </p:sp>
    </p:spTree>
    <p:extLst>
      <p:ext uri="{BB962C8B-B14F-4D97-AF65-F5344CB8AC3E}">
        <p14:creationId xmlns:p14="http://schemas.microsoft.com/office/powerpoint/2010/main" val="1632637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10999-0180-4EB8-9CB3-3AD03C20E1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174B5A-1CCA-4899-A125-A59E9426EC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2F1A21-20EA-418D-8476-6B41B84EF688}"/>
              </a:ext>
            </a:extLst>
          </p:cNvPr>
          <p:cNvSpPr>
            <a:spLocks noGrp="1"/>
          </p:cNvSpPr>
          <p:nvPr>
            <p:ph type="dt" sz="half" idx="10"/>
          </p:nvPr>
        </p:nvSpPr>
        <p:spPr/>
        <p:txBody>
          <a:bodyPr/>
          <a:lstStyle/>
          <a:p>
            <a:fld id="{BA3B79A8-59AA-42D5-AE0F-872E86298C30}" type="datetimeFigureOut">
              <a:rPr lang="en-US" smtClean="0"/>
              <a:t>11/13/2021</a:t>
            </a:fld>
            <a:endParaRPr lang="en-US"/>
          </a:p>
        </p:txBody>
      </p:sp>
      <p:sp>
        <p:nvSpPr>
          <p:cNvPr id="5" name="Footer Placeholder 4">
            <a:extLst>
              <a:ext uri="{FF2B5EF4-FFF2-40B4-BE49-F238E27FC236}">
                <a16:creationId xmlns:a16="http://schemas.microsoft.com/office/drawing/2014/main" id="{27E11FE7-DE57-4326-8133-AE3DCE1F7D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C772B0-57A5-43C0-9311-AFEEB274E476}"/>
              </a:ext>
            </a:extLst>
          </p:cNvPr>
          <p:cNvSpPr>
            <a:spLocks noGrp="1"/>
          </p:cNvSpPr>
          <p:nvPr>
            <p:ph type="sldNum" sz="quarter" idx="12"/>
          </p:nvPr>
        </p:nvSpPr>
        <p:spPr/>
        <p:txBody>
          <a:bodyPr/>
          <a:lstStyle/>
          <a:p>
            <a:fld id="{C5B31A52-7F2D-4157-A303-44875273F76C}" type="slidenum">
              <a:rPr lang="en-US" smtClean="0"/>
              <a:t>‹#›</a:t>
            </a:fld>
            <a:endParaRPr lang="en-US"/>
          </a:p>
        </p:txBody>
      </p:sp>
    </p:spTree>
    <p:extLst>
      <p:ext uri="{BB962C8B-B14F-4D97-AF65-F5344CB8AC3E}">
        <p14:creationId xmlns:p14="http://schemas.microsoft.com/office/powerpoint/2010/main" val="3473388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1C0BC-CB68-40B7-937D-7F07D394846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F65C21E-2EE4-4593-A863-838B71B9B5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AC8934B-B76B-4EF2-A2A0-E3DB8D1BA202}"/>
              </a:ext>
            </a:extLst>
          </p:cNvPr>
          <p:cNvSpPr>
            <a:spLocks noGrp="1"/>
          </p:cNvSpPr>
          <p:nvPr>
            <p:ph type="dt" sz="half" idx="10"/>
          </p:nvPr>
        </p:nvSpPr>
        <p:spPr/>
        <p:txBody>
          <a:bodyPr/>
          <a:lstStyle/>
          <a:p>
            <a:fld id="{BA3B79A8-59AA-42D5-AE0F-872E86298C30}" type="datetimeFigureOut">
              <a:rPr lang="en-US" smtClean="0"/>
              <a:t>11/13/2021</a:t>
            </a:fld>
            <a:endParaRPr lang="en-US"/>
          </a:p>
        </p:txBody>
      </p:sp>
      <p:sp>
        <p:nvSpPr>
          <p:cNvPr id="5" name="Footer Placeholder 4">
            <a:extLst>
              <a:ext uri="{FF2B5EF4-FFF2-40B4-BE49-F238E27FC236}">
                <a16:creationId xmlns:a16="http://schemas.microsoft.com/office/drawing/2014/main" id="{437186BD-2111-440B-8BD0-BB44AD1B00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CE3678-D4ED-4B1E-BE70-036B0AB383F9}"/>
              </a:ext>
            </a:extLst>
          </p:cNvPr>
          <p:cNvSpPr>
            <a:spLocks noGrp="1"/>
          </p:cNvSpPr>
          <p:nvPr>
            <p:ph type="sldNum" sz="quarter" idx="12"/>
          </p:nvPr>
        </p:nvSpPr>
        <p:spPr/>
        <p:txBody>
          <a:bodyPr/>
          <a:lstStyle/>
          <a:p>
            <a:fld id="{C5B31A52-7F2D-4157-A303-44875273F76C}" type="slidenum">
              <a:rPr lang="en-US" smtClean="0"/>
              <a:t>‹#›</a:t>
            </a:fld>
            <a:endParaRPr lang="en-US"/>
          </a:p>
        </p:txBody>
      </p:sp>
    </p:spTree>
    <p:extLst>
      <p:ext uri="{BB962C8B-B14F-4D97-AF65-F5344CB8AC3E}">
        <p14:creationId xmlns:p14="http://schemas.microsoft.com/office/powerpoint/2010/main" val="1935704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945F7-5A3D-4DBD-9529-B73511364B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7907C5-7486-42C1-B477-C3600C49A5E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CED187F-5E34-4AC8-B5E8-1AE28C8F6A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8E9DD0-D1CE-438F-89AE-98CF1C5DE6D9}"/>
              </a:ext>
            </a:extLst>
          </p:cNvPr>
          <p:cNvSpPr>
            <a:spLocks noGrp="1"/>
          </p:cNvSpPr>
          <p:nvPr>
            <p:ph type="dt" sz="half" idx="10"/>
          </p:nvPr>
        </p:nvSpPr>
        <p:spPr/>
        <p:txBody>
          <a:bodyPr/>
          <a:lstStyle/>
          <a:p>
            <a:fld id="{BA3B79A8-59AA-42D5-AE0F-872E86298C30}" type="datetimeFigureOut">
              <a:rPr lang="en-US" smtClean="0"/>
              <a:t>11/13/2021</a:t>
            </a:fld>
            <a:endParaRPr lang="en-US"/>
          </a:p>
        </p:txBody>
      </p:sp>
      <p:sp>
        <p:nvSpPr>
          <p:cNvPr id="6" name="Footer Placeholder 5">
            <a:extLst>
              <a:ext uri="{FF2B5EF4-FFF2-40B4-BE49-F238E27FC236}">
                <a16:creationId xmlns:a16="http://schemas.microsoft.com/office/drawing/2014/main" id="{DA21B341-6484-4E8F-A8CA-E2B36ACDCD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171AB6-F471-4E03-BDB1-EEAC2F06111D}"/>
              </a:ext>
            </a:extLst>
          </p:cNvPr>
          <p:cNvSpPr>
            <a:spLocks noGrp="1"/>
          </p:cNvSpPr>
          <p:nvPr>
            <p:ph type="sldNum" sz="quarter" idx="12"/>
          </p:nvPr>
        </p:nvSpPr>
        <p:spPr/>
        <p:txBody>
          <a:bodyPr/>
          <a:lstStyle/>
          <a:p>
            <a:fld id="{C5B31A52-7F2D-4157-A303-44875273F76C}" type="slidenum">
              <a:rPr lang="en-US" smtClean="0"/>
              <a:t>‹#›</a:t>
            </a:fld>
            <a:endParaRPr lang="en-US"/>
          </a:p>
        </p:txBody>
      </p:sp>
    </p:spTree>
    <p:extLst>
      <p:ext uri="{BB962C8B-B14F-4D97-AF65-F5344CB8AC3E}">
        <p14:creationId xmlns:p14="http://schemas.microsoft.com/office/powerpoint/2010/main" val="2572586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9759B-17D8-49EA-BF48-EB59BA89DE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ABB2155-4451-405F-B891-4B0E4F47F6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EF0C4F-15C1-4EB3-9B46-E3CC870D169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9B66301-9D0E-4757-B0E3-B32F832EEF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B3869E8-DFB2-412F-8CB9-A1417343182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CE513B-2C80-4E22-9DA7-DBEE9A99FBC3}"/>
              </a:ext>
            </a:extLst>
          </p:cNvPr>
          <p:cNvSpPr>
            <a:spLocks noGrp="1"/>
          </p:cNvSpPr>
          <p:nvPr>
            <p:ph type="dt" sz="half" idx="10"/>
          </p:nvPr>
        </p:nvSpPr>
        <p:spPr/>
        <p:txBody>
          <a:bodyPr/>
          <a:lstStyle/>
          <a:p>
            <a:fld id="{BA3B79A8-59AA-42D5-AE0F-872E86298C30}" type="datetimeFigureOut">
              <a:rPr lang="en-US" smtClean="0"/>
              <a:t>11/13/2021</a:t>
            </a:fld>
            <a:endParaRPr lang="en-US"/>
          </a:p>
        </p:txBody>
      </p:sp>
      <p:sp>
        <p:nvSpPr>
          <p:cNvPr id="8" name="Footer Placeholder 7">
            <a:extLst>
              <a:ext uri="{FF2B5EF4-FFF2-40B4-BE49-F238E27FC236}">
                <a16:creationId xmlns:a16="http://schemas.microsoft.com/office/drawing/2014/main" id="{F27183A1-3958-4D0B-A845-5EEF75BDF57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8D359D4-EBA1-4F91-9151-533D1BEC568D}"/>
              </a:ext>
            </a:extLst>
          </p:cNvPr>
          <p:cNvSpPr>
            <a:spLocks noGrp="1"/>
          </p:cNvSpPr>
          <p:nvPr>
            <p:ph type="sldNum" sz="quarter" idx="12"/>
          </p:nvPr>
        </p:nvSpPr>
        <p:spPr/>
        <p:txBody>
          <a:bodyPr/>
          <a:lstStyle/>
          <a:p>
            <a:fld id="{C5B31A52-7F2D-4157-A303-44875273F76C}" type="slidenum">
              <a:rPr lang="en-US" smtClean="0"/>
              <a:t>‹#›</a:t>
            </a:fld>
            <a:endParaRPr lang="en-US"/>
          </a:p>
        </p:txBody>
      </p:sp>
    </p:spTree>
    <p:extLst>
      <p:ext uri="{BB962C8B-B14F-4D97-AF65-F5344CB8AC3E}">
        <p14:creationId xmlns:p14="http://schemas.microsoft.com/office/powerpoint/2010/main" val="942498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D5508-DD3A-4717-9523-BB645926E9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60A870-FBF1-4953-B613-CBBB210831C9}"/>
              </a:ext>
            </a:extLst>
          </p:cNvPr>
          <p:cNvSpPr>
            <a:spLocks noGrp="1"/>
          </p:cNvSpPr>
          <p:nvPr>
            <p:ph type="dt" sz="half" idx="10"/>
          </p:nvPr>
        </p:nvSpPr>
        <p:spPr/>
        <p:txBody>
          <a:bodyPr/>
          <a:lstStyle/>
          <a:p>
            <a:fld id="{BA3B79A8-59AA-42D5-AE0F-872E86298C30}" type="datetimeFigureOut">
              <a:rPr lang="en-US" smtClean="0"/>
              <a:t>11/13/2021</a:t>
            </a:fld>
            <a:endParaRPr lang="en-US"/>
          </a:p>
        </p:txBody>
      </p:sp>
      <p:sp>
        <p:nvSpPr>
          <p:cNvPr id="4" name="Footer Placeholder 3">
            <a:extLst>
              <a:ext uri="{FF2B5EF4-FFF2-40B4-BE49-F238E27FC236}">
                <a16:creationId xmlns:a16="http://schemas.microsoft.com/office/drawing/2014/main" id="{6583EC59-CE60-4AB1-BDA7-7EF6B73A386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2B53536-1CDB-4EFD-950E-C1004EC4A775}"/>
              </a:ext>
            </a:extLst>
          </p:cNvPr>
          <p:cNvSpPr>
            <a:spLocks noGrp="1"/>
          </p:cNvSpPr>
          <p:nvPr>
            <p:ph type="sldNum" sz="quarter" idx="12"/>
          </p:nvPr>
        </p:nvSpPr>
        <p:spPr/>
        <p:txBody>
          <a:bodyPr/>
          <a:lstStyle/>
          <a:p>
            <a:fld id="{C5B31A52-7F2D-4157-A303-44875273F76C}" type="slidenum">
              <a:rPr lang="en-US" smtClean="0"/>
              <a:t>‹#›</a:t>
            </a:fld>
            <a:endParaRPr lang="en-US"/>
          </a:p>
        </p:txBody>
      </p:sp>
    </p:spTree>
    <p:extLst>
      <p:ext uri="{BB962C8B-B14F-4D97-AF65-F5344CB8AC3E}">
        <p14:creationId xmlns:p14="http://schemas.microsoft.com/office/powerpoint/2010/main" val="1899122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CD32CA-FE97-4C35-84E3-446E062E6998}"/>
              </a:ext>
            </a:extLst>
          </p:cNvPr>
          <p:cNvSpPr>
            <a:spLocks noGrp="1"/>
          </p:cNvSpPr>
          <p:nvPr>
            <p:ph type="dt" sz="half" idx="10"/>
          </p:nvPr>
        </p:nvSpPr>
        <p:spPr/>
        <p:txBody>
          <a:bodyPr/>
          <a:lstStyle/>
          <a:p>
            <a:fld id="{BA3B79A8-59AA-42D5-AE0F-872E86298C30}" type="datetimeFigureOut">
              <a:rPr lang="en-US" smtClean="0"/>
              <a:t>11/13/2021</a:t>
            </a:fld>
            <a:endParaRPr lang="en-US"/>
          </a:p>
        </p:txBody>
      </p:sp>
      <p:sp>
        <p:nvSpPr>
          <p:cNvPr id="3" name="Footer Placeholder 2">
            <a:extLst>
              <a:ext uri="{FF2B5EF4-FFF2-40B4-BE49-F238E27FC236}">
                <a16:creationId xmlns:a16="http://schemas.microsoft.com/office/drawing/2014/main" id="{87BD3F92-F44C-4E95-9699-2E34D9C54B3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5FC82A1-A651-4A0F-A37D-12004867BF76}"/>
              </a:ext>
            </a:extLst>
          </p:cNvPr>
          <p:cNvSpPr>
            <a:spLocks noGrp="1"/>
          </p:cNvSpPr>
          <p:nvPr>
            <p:ph type="sldNum" sz="quarter" idx="12"/>
          </p:nvPr>
        </p:nvSpPr>
        <p:spPr/>
        <p:txBody>
          <a:bodyPr/>
          <a:lstStyle/>
          <a:p>
            <a:fld id="{C5B31A52-7F2D-4157-A303-44875273F76C}" type="slidenum">
              <a:rPr lang="en-US" smtClean="0"/>
              <a:t>‹#›</a:t>
            </a:fld>
            <a:endParaRPr lang="en-US"/>
          </a:p>
        </p:txBody>
      </p:sp>
    </p:spTree>
    <p:extLst>
      <p:ext uri="{BB962C8B-B14F-4D97-AF65-F5344CB8AC3E}">
        <p14:creationId xmlns:p14="http://schemas.microsoft.com/office/powerpoint/2010/main" val="3828146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CE2AC-A72C-4CBB-8D00-17BE451F92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A49B290-8BA1-4FB1-8D5B-850E5FB9C2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B601B31-CA7E-49BE-A9C1-84965E0949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6C98E8-7A43-42A9-8B1E-D6AE6FE197D2}"/>
              </a:ext>
            </a:extLst>
          </p:cNvPr>
          <p:cNvSpPr>
            <a:spLocks noGrp="1"/>
          </p:cNvSpPr>
          <p:nvPr>
            <p:ph type="dt" sz="half" idx="10"/>
          </p:nvPr>
        </p:nvSpPr>
        <p:spPr/>
        <p:txBody>
          <a:bodyPr/>
          <a:lstStyle/>
          <a:p>
            <a:fld id="{BA3B79A8-59AA-42D5-AE0F-872E86298C30}" type="datetimeFigureOut">
              <a:rPr lang="en-US" smtClean="0"/>
              <a:t>11/13/2021</a:t>
            </a:fld>
            <a:endParaRPr lang="en-US"/>
          </a:p>
        </p:txBody>
      </p:sp>
      <p:sp>
        <p:nvSpPr>
          <p:cNvPr id="6" name="Footer Placeholder 5">
            <a:extLst>
              <a:ext uri="{FF2B5EF4-FFF2-40B4-BE49-F238E27FC236}">
                <a16:creationId xmlns:a16="http://schemas.microsoft.com/office/drawing/2014/main" id="{8F80D743-E20A-49A9-A94A-C22EA8D07F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93B4EB-3416-43D2-B365-2FC322440794}"/>
              </a:ext>
            </a:extLst>
          </p:cNvPr>
          <p:cNvSpPr>
            <a:spLocks noGrp="1"/>
          </p:cNvSpPr>
          <p:nvPr>
            <p:ph type="sldNum" sz="quarter" idx="12"/>
          </p:nvPr>
        </p:nvSpPr>
        <p:spPr/>
        <p:txBody>
          <a:bodyPr/>
          <a:lstStyle/>
          <a:p>
            <a:fld id="{C5B31A52-7F2D-4157-A303-44875273F76C}" type="slidenum">
              <a:rPr lang="en-US" smtClean="0"/>
              <a:t>‹#›</a:t>
            </a:fld>
            <a:endParaRPr lang="en-US"/>
          </a:p>
        </p:txBody>
      </p:sp>
    </p:spTree>
    <p:extLst>
      <p:ext uri="{BB962C8B-B14F-4D97-AF65-F5344CB8AC3E}">
        <p14:creationId xmlns:p14="http://schemas.microsoft.com/office/powerpoint/2010/main" val="3897230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180B6-0281-46A0-9848-C1BDE443AC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4C351C-082B-4E6F-90F2-6E29734941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07CF29-3D57-4677-A33C-92C893E82E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52EC13-3935-44BA-A020-2B269C2D236E}"/>
              </a:ext>
            </a:extLst>
          </p:cNvPr>
          <p:cNvSpPr>
            <a:spLocks noGrp="1"/>
          </p:cNvSpPr>
          <p:nvPr>
            <p:ph type="dt" sz="half" idx="10"/>
          </p:nvPr>
        </p:nvSpPr>
        <p:spPr/>
        <p:txBody>
          <a:bodyPr/>
          <a:lstStyle/>
          <a:p>
            <a:fld id="{BA3B79A8-59AA-42D5-AE0F-872E86298C30}" type="datetimeFigureOut">
              <a:rPr lang="en-US" smtClean="0"/>
              <a:t>11/13/2021</a:t>
            </a:fld>
            <a:endParaRPr lang="en-US"/>
          </a:p>
        </p:txBody>
      </p:sp>
      <p:sp>
        <p:nvSpPr>
          <p:cNvPr id="6" name="Footer Placeholder 5">
            <a:extLst>
              <a:ext uri="{FF2B5EF4-FFF2-40B4-BE49-F238E27FC236}">
                <a16:creationId xmlns:a16="http://schemas.microsoft.com/office/drawing/2014/main" id="{54A53482-8D07-4D09-AD13-40E6BF1462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CD17B7-C6EB-4631-B612-7CCFF23F92A0}"/>
              </a:ext>
            </a:extLst>
          </p:cNvPr>
          <p:cNvSpPr>
            <a:spLocks noGrp="1"/>
          </p:cNvSpPr>
          <p:nvPr>
            <p:ph type="sldNum" sz="quarter" idx="12"/>
          </p:nvPr>
        </p:nvSpPr>
        <p:spPr/>
        <p:txBody>
          <a:bodyPr/>
          <a:lstStyle/>
          <a:p>
            <a:fld id="{C5B31A52-7F2D-4157-A303-44875273F76C}" type="slidenum">
              <a:rPr lang="en-US" smtClean="0"/>
              <a:t>‹#›</a:t>
            </a:fld>
            <a:endParaRPr lang="en-US"/>
          </a:p>
        </p:txBody>
      </p:sp>
    </p:spTree>
    <p:extLst>
      <p:ext uri="{BB962C8B-B14F-4D97-AF65-F5344CB8AC3E}">
        <p14:creationId xmlns:p14="http://schemas.microsoft.com/office/powerpoint/2010/main" val="2359835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3AE6421-739E-454D-B1D1-78710A8974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80BAFA2-1D5E-45DA-8941-F8396B3D1A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632A5F-F482-46D8-A2D5-EA06296B82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3B79A8-59AA-42D5-AE0F-872E86298C30}" type="datetimeFigureOut">
              <a:rPr lang="en-US" smtClean="0"/>
              <a:t>11/13/2021</a:t>
            </a:fld>
            <a:endParaRPr lang="en-US"/>
          </a:p>
        </p:txBody>
      </p:sp>
      <p:sp>
        <p:nvSpPr>
          <p:cNvPr id="5" name="Footer Placeholder 4">
            <a:extLst>
              <a:ext uri="{FF2B5EF4-FFF2-40B4-BE49-F238E27FC236}">
                <a16:creationId xmlns:a16="http://schemas.microsoft.com/office/drawing/2014/main" id="{3EDBC809-CC43-4281-9CD9-2681CF0AB6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2E1CEC-131A-4697-9775-92BB43272E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31A52-7F2D-4157-A303-44875273F76C}" type="slidenum">
              <a:rPr lang="en-US" smtClean="0"/>
              <a:t>‹#›</a:t>
            </a:fld>
            <a:endParaRPr lang="en-US"/>
          </a:p>
        </p:txBody>
      </p:sp>
    </p:spTree>
    <p:extLst>
      <p:ext uri="{BB962C8B-B14F-4D97-AF65-F5344CB8AC3E}">
        <p14:creationId xmlns:p14="http://schemas.microsoft.com/office/powerpoint/2010/main" val="405416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yacademicrecord.students.yorku.ca/program-chang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futurestudents.yorku.ca/majors-minor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buna.yorku.c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rku.ca/laps/huma/eas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 name="Rectangle 136">
            <a:extLst>
              <a:ext uri="{FF2B5EF4-FFF2-40B4-BE49-F238E27FC236}">
                <a16:creationId xmlns:a16="http://schemas.microsoft.com/office/drawing/2014/main" id="{7D8E67F2-F753-4E06-8229-4970A6725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483095" cy="6854272"/>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9" name="Picture 138">
            <a:extLst>
              <a:ext uri="{FF2B5EF4-FFF2-40B4-BE49-F238E27FC236}">
                <a16:creationId xmlns:a16="http://schemas.microsoft.com/office/drawing/2014/main" id="{2EE1BDFD-564B-44A4-841A-50D6A8E75CB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A533762-67E0-4B57-82AE-652B2EFF7CDC}"/>
              </a:ext>
            </a:extLst>
          </p:cNvPr>
          <p:cNvSpPr>
            <a:spLocks noGrp="1"/>
          </p:cNvSpPr>
          <p:nvPr>
            <p:ph type="title"/>
          </p:nvPr>
        </p:nvSpPr>
        <p:spPr>
          <a:xfrm>
            <a:off x="4228273" y="1349639"/>
            <a:ext cx="8037407" cy="3725011"/>
          </a:xfrm>
        </p:spPr>
        <p:txBody>
          <a:bodyPr>
            <a:normAutofit/>
          </a:bodyPr>
          <a:lstStyle/>
          <a:p>
            <a:r>
              <a:rPr lang="en-US" sz="4800" b="1" dirty="0" err="1">
                <a:solidFill>
                  <a:schemeClr val="accent1">
                    <a:lumMod val="75000"/>
                  </a:schemeClr>
                </a:solidFill>
              </a:rPr>
              <a:t>Honours</a:t>
            </a:r>
            <a:r>
              <a:rPr lang="en-US" sz="4800" b="1" dirty="0">
                <a:solidFill>
                  <a:schemeClr val="accent1">
                    <a:lumMod val="75000"/>
                  </a:schemeClr>
                </a:solidFill>
              </a:rPr>
              <a:t> Minor Degree Program in Japanese Studies</a:t>
            </a:r>
            <a:br>
              <a:rPr lang="en-US" dirty="0">
                <a:solidFill>
                  <a:srgbClr val="000000"/>
                </a:solidFill>
              </a:rPr>
            </a:br>
            <a:r>
              <a:rPr lang="en-US" dirty="0">
                <a:solidFill>
                  <a:srgbClr val="000000"/>
                </a:solidFill>
              </a:rPr>
              <a:t>        </a:t>
            </a:r>
            <a:r>
              <a:rPr lang="en-US" sz="2800" dirty="0">
                <a:solidFill>
                  <a:srgbClr val="000000"/>
                </a:solidFill>
              </a:rPr>
              <a:t>2021-2022 version</a:t>
            </a:r>
          </a:p>
        </p:txBody>
      </p:sp>
      <p:sp>
        <p:nvSpPr>
          <p:cNvPr id="141" name="Freeform 60">
            <a:extLst>
              <a:ext uri="{FF2B5EF4-FFF2-40B4-BE49-F238E27FC236}">
                <a16:creationId xmlns:a16="http://schemas.microsoft.com/office/drawing/2014/main" id="{007B8288-68CC-4847-8419-CF535B6B7E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3882" y="0"/>
            <a:ext cx="3880988" cy="2206512"/>
          </a:xfrm>
          <a:custGeom>
            <a:avLst/>
            <a:gdLst>
              <a:gd name="connsiteX0" fmla="*/ 20753 w 3960193"/>
              <a:gd name="connsiteY0" fmla="*/ 0 h 2251543"/>
              <a:gd name="connsiteX1" fmla="*/ 3939440 w 3960193"/>
              <a:gd name="connsiteY1" fmla="*/ 0 h 2251543"/>
              <a:gd name="connsiteX2" fmla="*/ 3949969 w 3960193"/>
              <a:gd name="connsiteY2" fmla="*/ 68994 h 2251543"/>
              <a:gd name="connsiteX3" fmla="*/ 3960193 w 3960193"/>
              <a:gd name="connsiteY3" fmla="*/ 271447 h 2251543"/>
              <a:gd name="connsiteX4" fmla="*/ 1980096 w 3960193"/>
              <a:gd name="connsiteY4" fmla="*/ 2251543 h 2251543"/>
              <a:gd name="connsiteX5" fmla="*/ 0 w 3960193"/>
              <a:gd name="connsiteY5" fmla="*/ 271447 h 2251543"/>
              <a:gd name="connsiteX6" fmla="*/ 10224 w 3960193"/>
              <a:gd name="connsiteY6" fmla="*/ 68994 h 2251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60193" h="2251543">
                <a:moveTo>
                  <a:pt x="20753" y="0"/>
                </a:moveTo>
                <a:lnTo>
                  <a:pt x="3939440" y="0"/>
                </a:lnTo>
                <a:lnTo>
                  <a:pt x="3949969" y="68994"/>
                </a:lnTo>
                <a:cubicBezTo>
                  <a:pt x="3956730" y="135559"/>
                  <a:pt x="3960193" y="203099"/>
                  <a:pt x="3960193" y="271447"/>
                </a:cubicBezTo>
                <a:cubicBezTo>
                  <a:pt x="3960193" y="1365024"/>
                  <a:pt x="3073674" y="2251543"/>
                  <a:pt x="1980096" y="2251543"/>
                </a:cubicBezTo>
                <a:cubicBezTo>
                  <a:pt x="886519" y="2251543"/>
                  <a:pt x="0" y="1365024"/>
                  <a:pt x="0" y="271447"/>
                </a:cubicBezTo>
                <a:cubicBezTo>
                  <a:pt x="0" y="203099"/>
                  <a:pt x="3463" y="135559"/>
                  <a:pt x="10224" y="68994"/>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8" name="Picture 4">
            <a:extLst>
              <a:ext uri="{FF2B5EF4-FFF2-40B4-BE49-F238E27FC236}">
                <a16:creationId xmlns:a16="http://schemas.microsoft.com/office/drawing/2014/main" id="{6DF06B97-47E3-4A25-9B0D-7E9EF6AB09C3}"/>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441496" y="437871"/>
            <a:ext cx="2532690" cy="911768"/>
          </a:xfrm>
          <a:prstGeom prst="rect">
            <a:avLst/>
          </a:prstGeom>
          <a:noFill/>
          <a:extLst>
            <a:ext uri="{909E8E84-426E-40DD-AFC4-6F175D3DCCD1}">
              <a14:hiddenFill xmlns:a14="http://schemas.microsoft.com/office/drawing/2010/main">
                <a:solidFill>
                  <a:srgbClr val="FFFFFF"/>
                </a:solidFill>
              </a14:hiddenFill>
            </a:ext>
          </a:extLst>
        </p:spPr>
      </p:pic>
      <p:sp>
        <p:nvSpPr>
          <p:cNvPr id="143" name="Freeform 68">
            <a:extLst>
              <a:ext uri="{FF2B5EF4-FFF2-40B4-BE49-F238E27FC236}">
                <a16:creationId xmlns:a16="http://schemas.microsoft.com/office/drawing/2014/main" id="{32BA8EA8-C1B6-4309-B674-F9F399B962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912701"/>
            <a:ext cx="4942589" cy="3945299"/>
          </a:xfrm>
          <a:custGeom>
            <a:avLst/>
            <a:gdLst>
              <a:gd name="connsiteX0" fmla="*/ 2223943 w 4942589"/>
              <a:gd name="connsiteY0" fmla="*/ 0 h 3945299"/>
              <a:gd name="connsiteX1" fmla="*/ 4942589 w 4942589"/>
              <a:gd name="connsiteY1" fmla="*/ 2718646 h 3945299"/>
              <a:gd name="connsiteX2" fmla="*/ 4728945 w 4942589"/>
              <a:gd name="connsiteY2" fmla="*/ 3776866 h 3945299"/>
              <a:gd name="connsiteX3" fmla="*/ 4647806 w 4942589"/>
              <a:gd name="connsiteY3" fmla="*/ 3945299 h 3945299"/>
              <a:gd name="connsiteX4" fmla="*/ 0 w 4942589"/>
              <a:gd name="connsiteY4" fmla="*/ 3945299 h 3945299"/>
              <a:gd name="connsiteX5" fmla="*/ 0 w 4942589"/>
              <a:gd name="connsiteY5" fmla="*/ 1157971 h 3945299"/>
              <a:gd name="connsiteX6" fmla="*/ 126104 w 4942589"/>
              <a:gd name="connsiteY6" fmla="*/ 989335 h 3945299"/>
              <a:gd name="connsiteX7" fmla="*/ 2223943 w 4942589"/>
              <a:gd name="connsiteY7" fmla="*/ 0 h 3945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42589" h="3945299">
                <a:moveTo>
                  <a:pt x="2223943" y="0"/>
                </a:moveTo>
                <a:cubicBezTo>
                  <a:pt x="3725410" y="0"/>
                  <a:pt x="4942589" y="1217179"/>
                  <a:pt x="4942589" y="2718646"/>
                </a:cubicBezTo>
                <a:cubicBezTo>
                  <a:pt x="4942589" y="3094013"/>
                  <a:pt x="4866516" y="3451612"/>
                  <a:pt x="4728945" y="3776866"/>
                </a:cubicBezTo>
                <a:lnTo>
                  <a:pt x="4647806" y="3945299"/>
                </a:lnTo>
                <a:lnTo>
                  <a:pt x="0" y="3945299"/>
                </a:lnTo>
                <a:lnTo>
                  <a:pt x="0" y="1157971"/>
                </a:lnTo>
                <a:lnTo>
                  <a:pt x="126104" y="989335"/>
                </a:lnTo>
                <a:cubicBezTo>
                  <a:pt x="624744" y="385123"/>
                  <a:pt x="1379368" y="0"/>
                  <a:pt x="2223943"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descr="The Carbon Brief Profile: Japan | Carbon Brief">
            <a:extLst>
              <a:ext uri="{FF2B5EF4-FFF2-40B4-BE49-F238E27FC236}">
                <a16:creationId xmlns:a16="http://schemas.microsoft.com/office/drawing/2014/main" id="{25E8F445-DDFE-429C-AE2E-D7655760396E}"/>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7897" r="12495" b="1"/>
          <a:stretch/>
        </p:blipFill>
        <p:spPr bwMode="auto">
          <a:xfrm>
            <a:off x="925591" y="3875314"/>
            <a:ext cx="2551388" cy="267042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647DA19D-8A3C-47ED-824F-43CDEA6201F0}"/>
              </a:ext>
            </a:extLst>
          </p:cNvPr>
          <p:cNvSpPr>
            <a:spLocks noGrp="1"/>
          </p:cNvSpPr>
          <p:nvPr>
            <p:ph idx="1"/>
          </p:nvPr>
        </p:nvSpPr>
        <p:spPr>
          <a:xfrm>
            <a:off x="5178188" y="4002157"/>
            <a:ext cx="6695760" cy="2774986"/>
          </a:xfrm>
        </p:spPr>
        <p:txBody>
          <a:bodyPr anchor="ctr">
            <a:normAutofit/>
          </a:bodyPr>
          <a:lstStyle/>
          <a:p>
            <a:pPr marL="0" lvl="0" indent="0">
              <a:spcBef>
                <a:spcPct val="20000"/>
              </a:spcBef>
              <a:buNone/>
            </a:pPr>
            <a:r>
              <a:rPr lang="en-US" sz="3600" dirty="0">
                <a:solidFill>
                  <a:srgbClr val="000000"/>
                </a:solidFill>
              </a:rPr>
              <a:t>Japanese Section</a:t>
            </a:r>
          </a:p>
          <a:p>
            <a:pPr marL="0" lvl="0" indent="0">
              <a:spcBef>
                <a:spcPct val="20000"/>
              </a:spcBef>
              <a:buNone/>
            </a:pPr>
            <a:r>
              <a:rPr lang="en-US" sz="3600" dirty="0">
                <a:solidFill>
                  <a:srgbClr val="000000"/>
                </a:solidFill>
              </a:rPr>
              <a:t>Department of Languages, Literatures and Linguistics   </a:t>
            </a:r>
          </a:p>
          <a:p>
            <a:pPr marL="0" indent="0">
              <a:buNone/>
            </a:pPr>
            <a:endParaRPr lang="en-US" sz="2000" dirty="0">
              <a:solidFill>
                <a:srgbClr val="000000"/>
              </a:solidFill>
            </a:endParaRPr>
          </a:p>
        </p:txBody>
      </p:sp>
    </p:spTree>
    <p:extLst>
      <p:ext uri="{BB962C8B-B14F-4D97-AF65-F5344CB8AC3E}">
        <p14:creationId xmlns:p14="http://schemas.microsoft.com/office/powerpoint/2010/main" val="3908229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600" dirty="0">
                <a:latin typeface="+mn-lt"/>
              </a:rPr>
              <a:t>Non-language courses in Japanese Studies: 4000 level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89094187"/>
              </p:ext>
            </p:extLst>
          </p:nvPr>
        </p:nvGraphicFramePr>
        <p:xfrm>
          <a:off x="1716258" y="1814732"/>
          <a:ext cx="8595360" cy="3953022"/>
        </p:xfrm>
        <a:graphic>
          <a:graphicData uri="http://schemas.openxmlformats.org/drawingml/2006/table">
            <a:tbl>
              <a:tblPr firstRow="1" bandRow="1">
                <a:tableStyleId>{5C22544A-7EE6-4342-B048-85BDC9FD1C3A}</a:tableStyleId>
              </a:tblPr>
              <a:tblGrid>
                <a:gridCol w="1311269">
                  <a:extLst>
                    <a:ext uri="{9D8B030D-6E8A-4147-A177-3AD203B41FA5}">
                      <a16:colId xmlns:a16="http://schemas.microsoft.com/office/drawing/2014/main" val="20000"/>
                    </a:ext>
                  </a:extLst>
                </a:gridCol>
                <a:gridCol w="6498002">
                  <a:extLst>
                    <a:ext uri="{9D8B030D-6E8A-4147-A177-3AD203B41FA5}">
                      <a16:colId xmlns:a16="http://schemas.microsoft.com/office/drawing/2014/main" val="20001"/>
                    </a:ext>
                  </a:extLst>
                </a:gridCol>
                <a:gridCol w="786089">
                  <a:extLst>
                    <a:ext uri="{9D8B030D-6E8A-4147-A177-3AD203B41FA5}">
                      <a16:colId xmlns:a16="http://schemas.microsoft.com/office/drawing/2014/main" val="20002"/>
                    </a:ext>
                  </a:extLst>
                </a:gridCol>
              </a:tblGrid>
              <a:tr h="658837">
                <a:tc>
                  <a:txBody>
                    <a:bodyPr/>
                    <a:lstStyle/>
                    <a:p>
                      <a:r>
                        <a:rPr lang="en-CA" dirty="0"/>
                        <a:t>Course </a:t>
                      </a:r>
                    </a:p>
                  </a:txBody>
                  <a:tcPr/>
                </a:tc>
                <a:tc>
                  <a:txBody>
                    <a:bodyPr/>
                    <a:lstStyle/>
                    <a:p>
                      <a:r>
                        <a:rPr lang="en-CA" dirty="0"/>
                        <a:t>Title</a:t>
                      </a:r>
                    </a:p>
                  </a:txBody>
                  <a:tcPr/>
                </a:tc>
                <a:tc>
                  <a:txBody>
                    <a:bodyPr/>
                    <a:lstStyle/>
                    <a:p>
                      <a:r>
                        <a:rPr lang="en-CA" sz="1600" dirty="0"/>
                        <a:t>Credit</a:t>
                      </a:r>
                    </a:p>
                  </a:txBody>
                  <a:tcPr/>
                </a:tc>
                <a:extLst>
                  <a:ext uri="{0D108BD9-81ED-4DB2-BD59-A6C34878D82A}">
                    <a16:rowId xmlns:a16="http://schemas.microsoft.com/office/drawing/2014/main" val="10000"/>
                  </a:ext>
                </a:extLst>
              </a:tr>
              <a:tr h="658837">
                <a:tc>
                  <a:txBody>
                    <a:bodyPr/>
                    <a:lstStyle/>
                    <a:p>
                      <a:r>
                        <a:rPr lang="en-CA" sz="2000" dirty="0"/>
                        <a:t>AP/JP4010</a:t>
                      </a:r>
                    </a:p>
                  </a:txBody>
                  <a:tcPr/>
                </a:tc>
                <a:tc>
                  <a:txBody>
                    <a:bodyPr/>
                    <a:lstStyle/>
                    <a:p>
                      <a:r>
                        <a:rPr lang="en-CA" sz="2000" dirty="0"/>
                        <a:t>Classical Japanese</a:t>
                      </a:r>
                    </a:p>
                  </a:txBody>
                  <a:tcPr/>
                </a:tc>
                <a:tc>
                  <a:txBody>
                    <a:bodyPr/>
                    <a:lstStyle/>
                    <a:p>
                      <a:r>
                        <a:rPr lang="en-CA" sz="2000" dirty="0"/>
                        <a:t>6.0</a:t>
                      </a:r>
                    </a:p>
                  </a:txBody>
                  <a:tcPr/>
                </a:tc>
                <a:extLst>
                  <a:ext uri="{0D108BD9-81ED-4DB2-BD59-A6C34878D82A}">
                    <a16:rowId xmlns:a16="http://schemas.microsoft.com/office/drawing/2014/main" val="10001"/>
                  </a:ext>
                </a:extLst>
              </a:tr>
              <a:tr h="658837">
                <a:tc>
                  <a:txBody>
                    <a:bodyPr/>
                    <a:lstStyle/>
                    <a:p>
                      <a:r>
                        <a:rPr lang="en-CA" sz="2000" dirty="0"/>
                        <a:t>AP/JP4100</a:t>
                      </a:r>
                    </a:p>
                  </a:txBody>
                  <a:tcPr/>
                </a:tc>
                <a:tc>
                  <a:txBody>
                    <a:bodyPr/>
                    <a:lstStyle/>
                    <a:p>
                      <a:r>
                        <a:rPr lang="en-CA" sz="2000" dirty="0"/>
                        <a:t>Teaching of Japanese as a Foreign/Second Language</a:t>
                      </a:r>
                    </a:p>
                  </a:txBody>
                  <a:tcPr/>
                </a:tc>
                <a:tc>
                  <a:txBody>
                    <a:bodyPr/>
                    <a:lstStyle/>
                    <a:p>
                      <a:r>
                        <a:rPr lang="en-CA" sz="2000" dirty="0"/>
                        <a:t>6.0</a:t>
                      </a:r>
                    </a:p>
                  </a:txBody>
                  <a:tcPr/>
                </a:tc>
                <a:extLst>
                  <a:ext uri="{0D108BD9-81ED-4DB2-BD59-A6C34878D82A}">
                    <a16:rowId xmlns:a16="http://schemas.microsoft.com/office/drawing/2014/main" val="10002"/>
                  </a:ext>
                </a:extLst>
              </a:tr>
              <a:tr h="658837">
                <a:tc>
                  <a:txBody>
                    <a:bodyPr/>
                    <a:lstStyle/>
                    <a:p>
                      <a:r>
                        <a:rPr lang="en-CA" sz="2000" dirty="0"/>
                        <a:t>AP/JP4120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2000" b="0" i="0" u="none" strike="noStrike" kern="1200" cap="none" spc="0" normalizeH="0" baseline="0" noProof="0" dirty="0">
                          <a:ln>
                            <a:noFill/>
                          </a:ln>
                          <a:solidFill>
                            <a:prstClr val="black"/>
                          </a:solidFill>
                          <a:effectLst/>
                          <a:uLnTx/>
                          <a:uFillTx/>
                          <a:latin typeface="+mn-lt"/>
                          <a:ea typeface="+mn-ea"/>
                          <a:cs typeface="+mn-cs"/>
                        </a:rPr>
                        <a:t>Translation: Japanese - English; English – Japanese</a:t>
                      </a:r>
                    </a:p>
                  </a:txBody>
                  <a:tcPr/>
                </a:tc>
                <a:tc>
                  <a:txBody>
                    <a:bodyPr/>
                    <a:lstStyle/>
                    <a:p>
                      <a:r>
                        <a:rPr lang="en-CA" sz="2000" dirty="0"/>
                        <a:t>6.0</a:t>
                      </a:r>
                    </a:p>
                  </a:txBody>
                  <a:tcPr/>
                </a:tc>
                <a:extLst>
                  <a:ext uri="{0D108BD9-81ED-4DB2-BD59-A6C34878D82A}">
                    <a16:rowId xmlns:a16="http://schemas.microsoft.com/office/drawing/2014/main" val="10003"/>
                  </a:ext>
                </a:extLst>
              </a:tr>
              <a:tr h="658837">
                <a:tc>
                  <a:txBody>
                    <a:bodyPr/>
                    <a:lstStyle/>
                    <a:p>
                      <a:r>
                        <a:rPr lang="en-CA" sz="2000" dirty="0"/>
                        <a:t>AP/JP4600</a:t>
                      </a:r>
                    </a:p>
                  </a:txBody>
                  <a:tcPr/>
                </a:tc>
                <a:tc>
                  <a:txBody>
                    <a:bodyPr/>
                    <a:lstStyle/>
                    <a:p>
                      <a:r>
                        <a:rPr lang="en-CA" sz="2000" dirty="0"/>
                        <a:t>The Japanese Immigration Experience in Canada</a:t>
                      </a:r>
                    </a:p>
                  </a:txBody>
                  <a:tcPr/>
                </a:tc>
                <a:tc>
                  <a:txBody>
                    <a:bodyPr/>
                    <a:lstStyle/>
                    <a:p>
                      <a:r>
                        <a:rPr lang="en-CA" sz="2000" dirty="0"/>
                        <a:t>3.0</a:t>
                      </a:r>
                    </a:p>
                  </a:txBody>
                  <a:tcPr/>
                </a:tc>
                <a:extLst>
                  <a:ext uri="{0D108BD9-81ED-4DB2-BD59-A6C34878D82A}">
                    <a16:rowId xmlns:a16="http://schemas.microsoft.com/office/drawing/2014/main" val="10004"/>
                  </a:ext>
                </a:extLst>
              </a:tr>
              <a:tr h="658837">
                <a:tc>
                  <a:txBody>
                    <a:bodyPr/>
                    <a:lstStyle/>
                    <a:p>
                      <a:r>
                        <a:rPr lang="en-CA" sz="2000" dirty="0">
                          <a:highlight>
                            <a:srgbClr val="FFFF00"/>
                          </a:highlight>
                        </a:rPr>
                        <a:t>AP/JP4900</a:t>
                      </a:r>
                    </a:p>
                  </a:txBody>
                  <a:tcPr/>
                </a:tc>
                <a:tc>
                  <a:txBody>
                    <a:bodyPr/>
                    <a:lstStyle/>
                    <a:p>
                      <a:r>
                        <a:rPr lang="en-CA" sz="2000" dirty="0">
                          <a:highlight>
                            <a:srgbClr val="FFFF00"/>
                          </a:highlight>
                        </a:rPr>
                        <a:t>Independent Reading and Research</a:t>
                      </a:r>
                    </a:p>
                  </a:txBody>
                  <a:tcPr/>
                </a:tc>
                <a:tc>
                  <a:txBody>
                    <a:bodyPr/>
                    <a:lstStyle/>
                    <a:p>
                      <a:r>
                        <a:rPr lang="en-CA" sz="2000" dirty="0"/>
                        <a:t>6.0</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91964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US" sz="4000">
                <a:solidFill>
                  <a:srgbClr val="FFFFFF"/>
                </a:solidFill>
                <a:latin typeface="+mn-lt"/>
              </a:rPr>
              <a:t>How to register</a:t>
            </a:r>
          </a:p>
        </p:txBody>
      </p:sp>
      <p:sp>
        <p:nvSpPr>
          <p:cNvPr id="3" name="Content Placeholder 2"/>
          <p:cNvSpPr>
            <a:spLocks noGrp="1"/>
          </p:cNvSpPr>
          <p:nvPr>
            <p:ph idx="1"/>
          </p:nvPr>
        </p:nvSpPr>
        <p:spPr>
          <a:xfrm>
            <a:off x="1119322" y="2341848"/>
            <a:ext cx="10264697" cy="4284035"/>
          </a:xfrm>
        </p:spPr>
        <p:txBody>
          <a:bodyPr anchor="ctr">
            <a:noAutofit/>
          </a:bodyPr>
          <a:lstStyle/>
          <a:p>
            <a:r>
              <a:rPr lang="en-US" sz="1900" dirty="0"/>
              <a:t>Those who wish to minor in Japanese Studies should visit this site: </a:t>
            </a:r>
            <a:r>
              <a:rPr lang="en-US" sz="1900" dirty="0">
                <a:hlinkClick r:id="rId2"/>
              </a:rPr>
              <a:t>https://myacademicrecord.students.yorku.ca/program-change</a:t>
            </a:r>
            <a:r>
              <a:rPr lang="en-US" sz="1900" dirty="0"/>
              <a:t> (or alternatively go to the ‘Current Students’ page on the yorku.ca website, click ‘Registrar’s Office,’ and click ‘Program Change’ under ‘Academic Program’)</a:t>
            </a:r>
          </a:p>
          <a:p>
            <a:r>
              <a:rPr lang="en-US" sz="1900" dirty="0"/>
              <a:t>Then, go to ‘Step 5. Program Change Request’ and click on the ‘Program Change Request’ icon and log into your </a:t>
            </a:r>
            <a:r>
              <a:rPr lang="en-US" sz="1900" dirty="0" err="1"/>
              <a:t>Yorku</a:t>
            </a:r>
            <a:r>
              <a:rPr lang="en-US" sz="1900" dirty="0"/>
              <a:t> account. </a:t>
            </a:r>
          </a:p>
          <a:p>
            <a:r>
              <a:rPr lang="en-US" sz="1900" dirty="0"/>
              <a:t>Once you are logged in, click on ‘Program Change’. Then select your program from the drop-down boxes, making sure to choose ‘</a:t>
            </a:r>
            <a:r>
              <a:rPr lang="en-US" sz="1900" dirty="0" err="1"/>
              <a:t>Honours</a:t>
            </a:r>
            <a:r>
              <a:rPr lang="en-US" sz="1900" dirty="0"/>
              <a:t>-Major/Minor’ for the ‘Program Type’ section and ‘JPST - Japanese Studies’ for the ‘Double Major/Minor' section. </a:t>
            </a:r>
          </a:p>
          <a:p>
            <a:r>
              <a:rPr lang="en-US" sz="1900" dirty="0"/>
              <a:t>**If you are majoring in the sciences, you may not find Japanese Studies listed as a possible minor option. So, you will then need to click on the “I cannot find my program” link near the bottom. Once you do, you will need to manually type in your Major, and then type in “Japanese Studies” in the Double Major/Minor box.</a:t>
            </a:r>
          </a:p>
          <a:p>
            <a:r>
              <a:rPr lang="en-US" sz="1900" dirty="0"/>
              <a:t>After that, check the box under ‘Confirmation’ and click ‘Submit Request’. It will take about a month for your program change request to be confirmed.</a:t>
            </a:r>
          </a:p>
        </p:txBody>
      </p:sp>
    </p:spTree>
    <p:extLst>
      <p:ext uri="{BB962C8B-B14F-4D97-AF65-F5344CB8AC3E}">
        <p14:creationId xmlns:p14="http://schemas.microsoft.com/office/powerpoint/2010/main" val="3412036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US" sz="4000">
                <a:solidFill>
                  <a:srgbClr val="FFFFFF"/>
                </a:solidFill>
                <a:latin typeface="+mn-lt"/>
              </a:rPr>
              <a:t>Majors and Minors</a:t>
            </a:r>
          </a:p>
        </p:txBody>
      </p:sp>
      <p:sp>
        <p:nvSpPr>
          <p:cNvPr id="3" name="Content Placeholder 2"/>
          <p:cNvSpPr>
            <a:spLocks noGrp="1"/>
          </p:cNvSpPr>
          <p:nvPr>
            <p:ph idx="1"/>
          </p:nvPr>
        </p:nvSpPr>
        <p:spPr>
          <a:xfrm>
            <a:off x="1367624" y="2490436"/>
            <a:ext cx="9708995" cy="3567173"/>
          </a:xfrm>
        </p:spPr>
        <p:txBody>
          <a:bodyPr anchor="ctr">
            <a:normAutofit/>
          </a:bodyPr>
          <a:lstStyle/>
          <a:p>
            <a:pPr marL="114300" indent="0">
              <a:buNone/>
            </a:pPr>
            <a:r>
              <a:rPr lang="en-US" dirty="0">
                <a:hlinkClick r:id="rId2"/>
              </a:rPr>
              <a:t>https://futurestudents.yorku.ca/majors-minors</a:t>
            </a:r>
            <a:r>
              <a:rPr lang="en-US" dirty="0"/>
              <a:t> </a:t>
            </a:r>
            <a:br>
              <a:rPr lang="en-US" dirty="0"/>
            </a:br>
            <a:endParaRPr lang="en-US" dirty="0"/>
          </a:p>
          <a:p>
            <a:r>
              <a:rPr lang="en-US" dirty="0"/>
              <a:t>This link may be helpful in what programs can and cannot be applied to the Japanese Minor Program. </a:t>
            </a:r>
          </a:p>
          <a:p>
            <a:pPr marL="114300" indent="0">
              <a:buNone/>
            </a:pPr>
            <a:endParaRPr lang="en-US" sz="2400" dirty="0"/>
          </a:p>
        </p:txBody>
      </p:sp>
    </p:spTree>
    <p:extLst>
      <p:ext uri="{BB962C8B-B14F-4D97-AF65-F5344CB8AC3E}">
        <p14:creationId xmlns:p14="http://schemas.microsoft.com/office/powerpoint/2010/main" val="1366125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CA" sz="4000">
                <a:solidFill>
                  <a:srgbClr val="FFFFFF"/>
                </a:solidFill>
                <a:latin typeface="+mn-lt"/>
              </a:rPr>
              <a:t>For further information:</a:t>
            </a:r>
          </a:p>
        </p:txBody>
      </p:sp>
      <p:sp>
        <p:nvSpPr>
          <p:cNvPr id="3" name="Content Placeholder 2"/>
          <p:cNvSpPr>
            <a:spLocks noGrp="1"/>
          </p:cNvSpPr>
          <p:nvPr>
            <p:ph idx="1"/>
          </p:nvPr>
        </p:nvSpPr>
        <p:spPr>
          <a:xfrm>
            <a:off x="1367624" y="2490436"/>
            <a:ext cx="9708995" cy="3567173"/>
          </a:xfrm>
        </p:spPr>
        <p:txBody>
          <a:bodyPr anchor="ctr">
            <a:normAutofit/>
          </a:bodyPr>
          <a:lstStyle/>
          <a:p>
            <a:pPr marL="114300" indent="0">
              <a:buNone/>
            </a:pPr>
            <a:r>
              <a:rPr lang="en-CA" dirty="0"/>
              <a:t>Please visit the Japanese Studies program website.</a:t>
            </a:r>
          </a:p>
          <a:p>
            <a:pPr marL="114300" indent="0">
              <a:buNone/>
            </a:pPr>
            <a:r>
              <a:rPr lang="en-CA" dirty="0"/>
              <a:t>URL: </a:t>
            </a:r>
            <a:r>
              <a:rPr lang="en-CA" dirty="0">
                <a:hlinkClick r:id="rId2"/>
              </a:rPr>
              <a:t>https://buna.yorku.ca/</a:t>
            </a:r>
            <a:endParaRPr lang="en-CA" dirty="0"/>
          </a:p>
          <a:p>
            <a:pPr marL="114300" indent="0">
              <a:buNone/>
            </a:pPr>
            <a:endParaRPr lang="en-CA" dirty="0"/>
          </a:p>
          <a:p>
            <a:pPr marL="114300" indent="0">
              <a:buNone/>
            </a:pPr>
            <a:r>
              <a:rPr lang="en-CA" dirty="0"/>
              <a:t>Please contact about the Minor Program:</a:t>
            </a:r>
          </a:p>
          <a:p>
            <a:pPr marL="114300" indent="0">
              <a:buNone/>
            </a:pPr>
            <a:r>
              <a:rPr lang="en-CA" dirty="0"/>
              <a:t>Norio Ota/Noriko Yabuki-Soh </a:t>
            </a:r>
          </a:p>
          <a:p>
            <a:pPr marL="114300" indent="0">
              <a:buNone/>
            </a:pPr>
            <a:r>
              <a:rPr lang="en-CA" dirty="0"/>
              <a:t>email: nota@yorku.ca/nyabuki@yorku.ca</a:t>
            </a:r>
          </a:p>
        </p:txBody>
      </p:sp>
    </p:spTree>
    <p:extLst>
      <p:ext uri="{BB962C8B-B14F-4D97-AF65-F5344CB8AC3E}">
        <p14:creationId xmlns:p14="http://schemas.microsoft.com/office/powerpoint/2010/main" val="924658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3"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5" name="Rectangle 64">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CA" sz="4000" dirty="0">
                <a:solidFill>
                  <a:srgbClr val="FFFFFF"/>
                </a:solidFill>
                <a:latin typeface="+mn-lt"/>
              </a:rPr>
              <a:t>Faculty members</a:t>
            </a:r>
          </a:p>
        </p:txBody>
      </p:sp>
      <p:sp>
        <p:nvSpPr>
          <p:cNvPr id="3" name="Content Placeholder 2"/>
          <p:cNvSpPr>
            <a:spLocks noGrp="1"/>
          </p:cNvSpPr>
          <p:nvPr>
            <p:ph idx="1"/>
          </p:nvPr>
        </p:nvSpPr>
        <p:spPr>
          <a:xfrm>
            <a:off x="1367624" y="2490436"/>
            <a:ext cx="9708995" cy="4149515"/>
          </a:xfrm>
        </p:spPr>
        <p:txBody>
          <a:bodyPr anchor="ctr">
            <a:normAutofit/>
          </a:bodyPr>
          <a:lstStyle/>
          <a:p>
            <a:pPr marL="114300" indent="0">
              <a:buNone/>
            </a:pPr>
            <a:endParaRPr lang="en-CA" sz="2400" dirty="0"/>
          </a:p>
          <a:p>
            <a:pPr marL="114300" indent="0">
              <a:buNone/>
            </a:pPr>
            <a:endParaRPr lang="en-CA" sz="2400" dirty="0"/>
          </a:p>
          <a:p>
            <a:pPr marL="114300" indent="0">
              <a:buNone/>
            </a:pPr>
            <a:endParaRPr lang="en-CA" sz="2400" dirty="0"/>
          </a:p>
        </p:txBody>
      </p:sp>
      <p:sp>
        <p:nvSpPr>
          <p:cNvPr id="4" name="Rectangle 3">
            <a:extLst>
              <a:ext uri="{FF2B5EF4-FFF2-40B4-BE49-F238E27FC236}">
                <a16:creationId xmlns:a16="http://schemas.microsoft.com/office/drawing/2014/main" id="{ABD860C1-A385-4C93-8754-7A9D28F56F74}"/>
              </a:ext>
            </a:extLst>
          </p:cNvPr>
          <p:cNvSpPr/>
          <p:nvPr/>
        </p:nvSpPr>
        <p:spPr>
          <a:xfrm>
            <a:off x="1529032" y="2274838"/>
            <a:ext cx="9295344" cy="3970318"/>
          </a:xfrm>
          <a:prstGeom prst="rect">
            <a:avLst/>
          </a:prstGeom>
        </p:spPr>
        <p:txBody>
          <a:bodyPr wrap="square">
            <a:spAutoFit/>
          </a:bodyPr>
          <a:lstStyle/>
          <a:p>
            <a:pPr marL="114300" indent="0">
              <a:buNone/>
            </a:pPr>
            <a:r>
              <a:rPr lang="en-CA" sz="3600" dirty="0"/>
              <a:t>Prof. Norio Ota</a:t>
            </a:r>
          </a:p>
          <a:p>
            <a:pPr marL="114300" indent="0">
              <a:buNone/>
            </a:pPr>
            <a:r>
              <a:rPr lang="en-CA" sz="3600" dirty="0"/>
              <a:t>Prof. Kiyoko Toratani (</a:t>
            </a:r>
            <a:r>
              <a:rPr lang="en-CA" sz="3600"/>
              <a:t>on sabbatical)</a:t>
            </a:r>
          </a:p>
          <a:p>
            <a:pPr marL="114300" indent="0">
              <a:buNone/>
            </a:pPr>
            <a:r>
              <a:rPr lang="en-CA" sz="3600" dirty="0"/>
              <a:t>Prof. Noriko Yabuki-Soh</a:t>
            </a:r>
          </a:p>
          <a:p>
            <a:pPr marL="114300" indent="0">
              <a:buNone/>
            </a:pPr>
            <a:r>
              <a:rPr lang="en-CA" sz="3600" dirty="0"/>
              <a:t>Prof. Kumiko Inutsuka</a:t>
            </a:r>
          </a:p>
          <a:p>
            <a:pPr marL="114300" indent="0">
              <a:buNone/>
            </a:pPr>
            <a:r>
              <a:rPr lang="en-CA" sz="3600" dirty="0"/>
              <a:t>Prof. Cary Takagaki</a:t>
            </a:r>
          </a:p>
          <a:p>
            <a:pPr marL="114300" indent="0">
              <a:buNone/>
            </a:pPr>
            <a:r>
              <a:rPr lang="en-CA" sz="3600" dirty="0"/>
              <a:t>Prof. Akiko Mitsui</a:t>
            </a:r>
          </a:p>
          <a:p>
            <a:pPr marL="114300" indent="0">
              <a:buClr>
                <a:srgbClr val="4F81BD"/>
              </a:buClr>
              <a:buNone/>
            </a:pPr>
            <a:r>
              <a:rPr lang="en-CA" altLang="ja-JP" sz="3600" dirty="0"/>
              <a:t>Prof. Eri Takahashi</a:t>
            </a:r>
          </a:p>
        </p:txBody>
      </p:sp>
    </p:spTree>
    <p:extLst>
      <p:ext uri="{BB962C8B-B14F-4D97-AF65-F5344CB8AC3E}">
        <p14:creationId xmlns:p14="http://schemas.microsoft.com/office/powerpoint/2010/main" val="497257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Rectangle 22">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CA" sz="4000" dirty="0">
                <a:solidFill>
                  <a:srgbClr val="FFFFFF"/>
                </a:solidFill>
                <a:latin typeface="+mn-lt"/>
              </a:rPr>
              <a:t>Japanese Studies Program @ York University</a:t>
            </a:r>
          </a:p>
        </p:txBody>
      </p:sp>
      <p:sp>
        <p:nvSpPr>
          <p:cNvPr id="3" name="Content Placeholder 2"/>
          <p:cNvSpPr>
            <a:spLocks noGrp="1"/>
          </p:cNvSpPr>
          <p:nvPr>
            <p:ph idx="1"/>
          </p:nvPr>
        </p:nvSpPr>
        <p:spPr>
          <a:xfrm>
            <a:off x="1119322" y="2321533"/>
            <a:ext cx="10016395" cy="4382509"/>
          </a:xfrm>
        </p:spPr>
        <p:txBody>
          <a:bodyPr anchor="ctr">
            <a:noAutofit/>
          </a:bodyPr>
          <a:lstStyle/>
          <a:p>
            <a:pPr lvl="0">
              <a:buFont typeface="Wingdings" panose="05000000000000000000" pitchFamily="2" charset="2"/>
              <a:buChar char="§"/>
            </a:pPr>
            <a:r>
              <a:rPr lang="en-US" sz="2400" dirty="0"/>
              <a:t> Japanese Studies Program at York University offers Japanese language courses for all levels as well as courses on culture and linguistics, pedagogy, and translation. The program takes advantage of Technology Enhanced Learning (TEL) to enhance teaching and learning. It emphasizes students’ acquisition of socio-cultural knowledge for successful cross-cultural communication with Japanese.</a:t>
            </a:r>
            <a:endParaRPr lang="en-US" sz="2400" dirty="0">
              <a:latin typeface="Calibri" panose="020F0502020204030204" pitchFamily="34" charset="0"/>
              <a:ea typeface="ＭＳ 明朝" panose="02020609040205080304" pitchFamily="17" charset="-128"/>
              <a:cs typeface="Times New Roman" panose="02020603050405020304" pitchFamily="18" charset="0"/>
            </a:endParaRPr>
          </a:p>
          <a:p>
            <a:pPr indent="-342900">
              <a:buSzPct val="100000"/>
              <a:buFont typeface="Wingdings" panose="05000000000000000000" pitchFamily="2" charset="2"/>
              <a:buChar char="§"/>
              <a:tabLst>
                <a:tab pos="228600" algn="l"/>
              </a:tabLst>
            </a:pPr>
            <a:r>
              <a:rPr lang="en-US" sz="2400" dirty="0"/>
              <a:t>Study Abroad in Japan at:</a:t>
            </a:r>
            <a:r>
              <a:rPr lang="en-US" altLang="ja-JP" sz="2400" dirty="0"/>
              <a:t> Meiji,</a:t>
            </a:r>
            <a:r>
              <a:rPr lang="en-US" sz="2400" dirty="0"/>
              <a:t> </a:t>
            </a:r>
            <a:r>
              <a:rPr lang="en-US" sz="2400" dirty="0" err="1"/>
              <a:t>Dokkyo</a:t>
            </a:r>
            <a:r>
              <a:rPr lang="en-US" sz="2400" dirty="0"/>
              <a:t>, </a:t>
            </a:r>
            <a:r>
              <a:rPr lang="en-US" sz="2400" dirty="0" err="1"/>
              <a:t>Hitotsubashi</a:t>
            </a:r>
            <a:r>
              <a:rPr lang="en-US" sz="2400" dirty="0"/>
              <a:t>, Keio, and </a:t>
            </a:r>
            <a:r>
              <a:rPr lang="en-US" sz="2400" dirty="0" err="1"/>
              <a:t>Waseda</a:t>
            </a:r>
            <a:r>
              <a:rPr lang="en-US" sz="2400" dirty="0"/>
              <a:t> Universities (Tokyo area), Nagoya University (Central Japan area), or Aoyama-</a:t>
            </a:r>
            <a:r>
              <a:rPr lang="en-US" sz="2400" dirty="0" err="1"/>
              <a:t>gakuin</a:t>
            </a:r>
            <a:r>
              <a:rPr lang="en-US" sz="2400" dirty="0"/>
              <a:t> University (suburban Tokyo).</a:t>
            </a:r>
          </a:p>
          <a:p>
            <a:pPr indent="-342900">
              <a:buSzPct val="100000"/>
              <a:buFont typeface="Wingdings" panose="05000000000000000000" pitchFamily="2" charset="2"/>
              <a:buChar char="§"/>
              <a:tabLst>
                <a:tab pos="228600" algn="l"/>
              </a:tabLst>
            </a:pPr>
            <a:r>
              <a:rPr lang="en-US" sz="2400" dirty="0"/>
              <a:t>Certificate of Language Proficiency</a:t>
            </a:r>
          </a:p>
          <a:p>
            <a:pPr indent="-342900">
              <a:buSzPct val="100000"/>
              <a:buFont typeface="Wingdings" panose="05000000000000000000" pitchFamily="2" charset="2"/>
              <a:buChar char="§"/>
              <a:tabLst>
                <a:tab pos="228600" algn="l"/>
              </a:tabLst>
            </a:pPr>
            <a:r>
              <a:rPr lang="en-US" sz="2400" dirty="0"/>
              <a:t>Other opportunities: Japanese Language Proficiency Test, Ontario and National Japanese speech contests, JET Program, graduate school, and more. </a:t>
            </a:r>
            <a:endParaRPr lang="en-US" sz="2400" b="1"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012093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3"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5" name="Rectangle 64">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CA" sz="4000" dirty="0">
                <a:solidFill>
                  <a:srgbClr val="FFFFFF"/>
                </a:solidFill>
                <a:latin typeface="+mn-lt"/>
              </a:rPr>
              <a:t>Honours Minor Degree Program in Japanese</a:t>
            </a:r>
          </a:p>
        </p:txBody>
      </p:sp>
      <p:sp>
        <p:nvSpPr>
          <p:cNvPr id="3" name="Content Placeholder 2"/>
          <p:cNvSpPr>
            <a:spLocks noGrp="1"/>
          </p:cNvSpPr>
          <p:nvPr>
            <p:ph idx="1"/>
          </p:nvPr>
        </p:nvSpPr>
        <p:spPr>
          <a:xfrm>
            <a:off x="1367624" y="2177170"/>
            <a:ext cx="9708995" cy="4575321"/>
          </a:xfrm>
        </p:spPr>
        <p:txBody>
          <a:bodyPr anchor="ctr">
            <a:normAutofit/>
          </a:bodyPr>
          <a:lstStyle/>
          <a:p>
            <a:pPr>
              <a:buFont typeface="Wingdings" panose="05000000000000000000" pitchFamily="2" charset="2"/>
              <a:buChar char="§"/>
            </a:pPr>
            <a:r>
              <a:rPr lang="en-CA" sz="2600" dirty="0"/>
              <a:t>Commenced in September 2014</a:t>
            </a:r>
          </a:p>
          <a:p>
            <a:pPr>
              <a:buFont typeface="Wingdings" panose="05000000000000000000" pitchFamily="2" charset="2"/>
              <a:buChar char="§"/>
            </a:pPr>
            <a:r>
              <a:rPr lang="en-CA" sz="2600" dirty="0"/>
              <a:t>Honours Minor BA: A minimum of 36 credits</a:t>
            </a:r>
          </a:p>
          <a:p>
            <a:pPr marL="114300" indent="0">
              <a:buNone/>
            </a:pPr>
            <a:r>
              <a:rPr lang="en-CA" sz="2600" dirty="0"/>
              <a:t>The Honours </a:t>
            </a:r>
            <a:r>
              <a:rPr lang="en-CA" sz="2600"/>
              <a:t>Minor in </a:t>
            </a:r>
            <a:r>
              <a:rPr lang="en-CA" sz="2600" dirty="0"/>
              <a:t>Japanese Studies may be combined with any approved Honours B.A. program that offers a major/minor option in the Faculties of Environmental Studies (Bachelor of Environmental Studies - BES), Health, Liberal Arts and Professional Studies, Fine Arts or Science and Engineering. For further details on requirements, refer to the listings for specific Honours programs that may be pursued jointly with other Faculties.</a:t>
            </a:r>
          </a:p>
          <a:p>
            <a:pPr marL="114300" indent="0">
              <a:buNone/>
            </a:pPr>
            <a:r>
              <a:rPr lang="en-CA" sz="2600" i="1" dirty="0"/>
              <a:t>Note: in a major/minor program, a course may count only once toward major credit or minor credit.</a:t>
            </a:r>
          </a:p>
        </p:txBody>
      </p:sp>
    </p:spTree>
    <p:extLst>
      <p:ext uri="{BB962C8B-B14F-4D97-AF65-F5344CB8AC3E}">
        <p14:creationId xmlns:p14="http://schemas.microsoft.com/office/powerpoint/2010/main" val="2845165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0" name="Rectangle 49">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CA" sz="4000">
                <a:solidFill>
                  <a:srgbClr val="FFFFFF"/>
                </a:solidFill>
                <a:latin typeface="+mn-lt"/>
              </a:rPr>
              <a:t>Minor credits</a:t>
            </a:r>
          </a:p>
        </p:txBody>
      </p:sp>
      <p:sp>
        <p:nvSpPr>
          <p:cNvPr id="3" name="Content Placeholder 2"/>
          <p:cNvSpPr>
            <a:spLocks noGrp="1"/>
          </p:cNvSpPr>
          <p:nvPr>
            <p:ph idx="1"/>
          </p:nvPr>
        </p:nvSpPr>
        <p:spPr>
          <a:xfrm>
            <a:off x="1129613" y="1912127"/>
            <a:ext cx="10103881" cy="4680830"/>
          </a:xfrm>
        </p:spPr>
        <p:txBody>
          <a:bodyPr anchor="ctr">
            <a:noAutofit/>
          </a:bodyPr>
          <a:lstStyle/>
          <a:p>
            <a:pPr>
              <a:buFont typeface="Wingdings" panose="05000000000000000000" pitchFamily="2" charset="2"/>
              <a:buChar char="§"/>
            </a:pPr>
            <a:r>
              <a:rPr lang="en-CA" sz="2200" dirty="0"/>
              <a:t>A minimum of </a:t>
            </a:r>
            <a:r>
              <a:rPr lang="en-CA" sz="2200" b="1" dirty="0"/>
              <a:t>36 credits </a:t>
            </a:r>
            <a:r>
              <a:rPr lang="en-CA" sz="2200" dirty="0"/>
              <a:t>in the minor, including at </a:t>
            </a:r>
            <a:r>
              <a:rPr lang="en-CA" sz="2200" b="1" dirty="0"/>
              <a:t>least 6 credits at the 4000 level</a:t>
            </a:r>
            <a:r>
              <a:rPr lang="en-CA" sz="2200" dirty="0"/>
              <a:t>. </a:t>
            </a:r>
          </a:p>
          <a:p>
            <a:pPr>
              <a:buFont typeface="Wingdings" panose="05000000000000000000" pitchFamily="2" charset="2"/>
              <a:buChar char="§"/>
            </a:pPr>
            <a:r>
              <a:rPr lang="en-CA" sz="2200" dirty="0"/>
              <a:t>36 credits including:</a:t>
            </a:r>
          </a:p>
          <a:p>
            <a:pPr marL="411480" lvl="1" indent="0">
              <a:buNone/>
            </a:pPr>
            <a:r>
              <a:rPr lang="en-CA" sz="2200" dirty="0"/>
              <a:t>(</a:t>
            </a:r>
            <a:r>
              <a:rPr lang="en-CA" sz="2200" dirty="0" err="1"/>
              <a:t>i</a:t>
            </a:r>
            <a:r>
              <a:rPr lang="en-CA" sz="2200" dirty="0"/>
              <a:t>) Japanese Studies Core: </a:t>
            </a:r>
            <a:r>
              <a:rPr lang="en-CA" sz="2200" b="1" dirty="0"/>
              <a:t>24 credits </a:t>
            </a:r>
            <a:r>
              <a:rPr lang="en-CA" sz="2200" dirty="0"/>
              <a:t>(compulsory):</a:t>
            </a:r>
          </a:p>
          <a:p>
            <a:pPr marL="411480" lvl="1" indent="0">
              <a:buNone/>
            </a:pPr>
            <a:r>
              <a:rPr lang="en-CA" sz="2200" dirty="0"/>
              <a:t>	</a:t>
            </a:r>
            <a:r>
              <a:rPr lang="en-CA" sz="2200" b="1" dirty="0"/>
              <a:t>AP/JP1000, AP/JP2000, AP/JP2700, AP/JP3000</a:t>
            </a:r>
          </a:p>
          <a:p>
            <a:pPr marL="411480" lvl="1" indent="0">
              <a:buNone/>
            </a:pPr>
            <a:r>
              <a:rPr lang="en-CA" sz="2200" dirty="0"/>
              <a:t>(ii) </a:t>
            </a:r>
            <a:r>
              <a:rPr lang="en-CA" sz="2200" b="1" dirty="0"/>
              <a:t>12 additional </a:t>
            </a:r>
            <a:r>
              <a:rPr lang="en-CA" sz="2200" dirty="0"/>
              <a:t>credits at the 3000- or 4000-level chosen from:</a:t>
            </a:r>
          </a:p>
          <a:p>
            <a:pPr marL="777240" lvl="2" indent="0">
              <a:buNone/>
            </a:pPr>
            <a:r>
              <a:rPr lang="en-CA" sz="2200" dirty="0"/>
              <a:t>  </a:t>
            </a:r>
            <a:r>
              <a:rPr lang="en-CA" sz="2200" b="1" dirty="0"/>
              <a:t>AP/JP3070, AP/JP3080, AP/JP3100, AP/JP3200, AP/JP3600, AP/JP3610, 	AP/JP3620, AP/JP3751, AP/JP3900, AP/JP4000, AP/JP4900</a:t>
            </a:r>
          </a:p>
          <a:p>
            <a:pPr marL="114300" indent="0">
              <a:buNone/>
            </a:pPr>
            <a:r>
              <a:rPr lang="en-US" sz="2200" i="1" dirty="0"/>
              <a:t>Note: Students exempt from AP/JP 1000 6.00, AP/JP 2000 6.00 or AP/JP 3000 6.00 must take AP/JP 4000 6.00 and additional 4000-level courses as well as the above 12 credits.</a:t>
            </a:r>
            <a:endParaRPr lang="en-CA" sz="2200" dirty="0"/>
          </a:p>
        </p:txBody>
      </p:sp>
    </p:spTree>
    <p:extLst>
      <p:ext uri="{BB962C8B-B14F-4D97-AF65-F5344CB8AC3E}">
        <p14:creationId xmlns:p14="http://schemas.microsoft.com/office/powerpoint/2010/main" val="1464900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000" dirty="0">
                <a:latin typeface="+mn-lt"/>
              </a:rPr>
              <a:t>Program </a:t>
            </a:r>
            <a:br>
              <a:rPr lang="en-CA" sz="4000" dirty="0">
                <a:latin typeface="+mn-lt"/>
              </a:rPr>
            </a:br>
            <a:r>
              <a:rPr lang="en-CA" sz="4000" dirty="0">
                <a:latin typeface="+mn-lt"/>
              </a:rPr>
              <a:t>Checklist</a:t>
            </a:r>
            <a:endParaRPr lang="en-CA" sz="1400" dirty="0">
              <a:latin typeface="+mn-lt"/>
            </a:endParaRPr>
          </a:p>
        </p:txBody>
      </p:sp>
      <p:pic>
        <p:nvPicPr>
          <p:cNvPr id="1027" name="Picture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372094" y="214490"/>
            <a:ext cx="5805086" cy="6429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2712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CA" sz="4000" dirty="0">
                <a:solidFill>
                  <a:srgbClr val="FFFFFF"/>
                </a:solidFill>
                <a:latin typeface="+mn-lt"/>
              </a:rPr>
              <a:t>East Asian Studies Credits</a:t>
            </a:r>
          </a:p>
        </p:txBody>
      </p:sp>
      <p:sp>
        <p:nvSpPr>
          <p:cNvPr id="3" name="Content Placeholder 2"/>
          <p:cNvSpPr>
            <a:spLocks noGrp="1"/>
          </p:cNvSpPr>
          <p:nvPr>
            <p:ph idx="1"/>
          </p:nvPr>
        </p:nvSpPr>
        <p:spPr>
          <a:xfrm>
            <a:off x="1222645" y="2177170"/>
            <a:ext cx="10000558" cy="4561255"/>
          </a:xfrm>
        </p:spPr>
        <p:txBody>
          <a:bodyPr anchor="ctr">
            <a:normAutofit/>
          </a:bodyPr>
          <a:lstStyle/>
          <a:p>
            <a:pPr marL="114300" indent="0">
              <a:buNone/>
            </a:pPr>
            <a:r>
              <a:rPr lang="en-CA" sz="2000" b="1" dirty="0"/>
              <a:t>Honours BA Program</a:t>
            </a:r>
          </a:p>
          <a:p>
            <a:pPr marL="114300" indent="0">
              <a:buNone/>
            </a:pPr>
            <a:r>
              <a:rPr lang="en-CA" sz="2000" dirty="0"/>
              <a:t>Students will take at least 42 credits in East Asian Studies, including at least one core course and at least 12 credits (other than language/translation courses) at the 4000-level. Demonstrated competence in an East Asian language (Chinese or Japanese or Korean) at the intermediate level is required. This requirement would normally be met by successful completion of AP/CH 2000 6.0 or AP/JP 2000 6.0 or AP/KOR 2000 6.0. It may also be met by passing a competency test, or by successful completion of another course recognized for the purpose.</a:t>
            </a:r>
          </a:p>
          <a:p>
            <a:pPr marL="114300" indent="0">
              <a:buNone/>
            </a:pPr>
            <a:r>
              <a:rPr lang="en-CA" sz="2000" dirty="0"/>
              <a:t>Upper Level Credits: at least 36 credits at the 3000-level or 4000-level, including at least 18 credits at the 4000-level. JP4000 is accepted as a 4000 level required course for the major. </a:t>
            </a:r>
          </a:p>
          <a:p>
            <a:pPr marL="114300" indent="0">
              <a:buNone/>
            </a:pPr>
            <a:r>
              <a:rPr lang="en-CA" sz="2000" b="1" dirty="0"/>
              <a:t>Credits earned in the Japanese language courses cannot be used for both EAS major and JP minor. </a:t>
            </a:r>
            <a:r>
              <a:rPr lang="en-CA" sz="2000" dirty="0"/>
              <a:t> </a:t>
            </a:r>
          </a:p>
          <a:p>
            <a:pPr marL="114300" indent="0">
              <a:buNone/>
            </a:pPr>
            <a:r>
              <a:rPr lang="en-CA" sz="2000" dirty="0"/>
              <a:t>Credits Outside the Major: at least 18 credits. Note: students who are completing a double major or major/minor are deemed to have fulfilled this requirement.                  </a:t>
            </a:r>
            <a:r>
              <a:rPr lang="en-CA" sz="1500" dirty="0"/>
              <a:t> </a:t>
            </a:r>
            <a:r>
              <a:rPr lang="en-CA" sz="1500" dirty="0">
                <a:hlinkClick r:id="rId2"/>
              </a:rPr>
              <a:t>EAS</a:t>
            </a:r>
            <a:r>
              <a:rPr lang="en-CA" sz="1500" dirty="0"/>
              <a:t>                                               </a:t>
            </a:r>
          </a:p>
        </p:txBody>
      </p:sp>
    </p:spTree>
    <p:extLst>
      <p:ext uri="{BB962C8B-B14F-4D97-AF65-F5344CB8AC3E}">
        <p14:creationId xmlns:p14="http://schemas.microsoft.com/office/powerpoint/2010/main" val="2943388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4000" dirty="0">
                <a:latin typeface="+mn-lt"/>
              </a:rPr>
              <a:t>Language courses &amp; Core course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73595168"/>
              </p:ext>
            </p:extLst>
          </p:nvPr>
        </p:nvGraphicFramePr>
        <p:xfrm>
          <a:off x="1575582" y="1600198"/>
          <a:ext cx="9031458" cy="4786536"/>
        </p:xfrm>
        <a:graphic>
          <a:graphicData uri="http://schemas.openxmlformats.org/drawingml/2006/table">
            <a:tbl>
              <a:tblPr firstRow="1" bandRow="1">
                <a:tableStyleId>{5C22544A-7EE6-4342-B048-85BDC9FD1C3A}</a:tableStyleId>
              </a:tblPr>
              <a:tblGrid>
                <a:gridCol w="1548489">
                  <a:extLst>
                    <a:ext uri="{9D8B030D-6E8A-4147-A177-3AD203B41FA5}">
                      <a16:colId xmlns:a16="http://schemas.microsoft.com/office/drawing/2014/main" val="20000"/>
                    </a:ext>
                  </a:extLst>
                </a:gridCol>
                <a:gridCol w="5888881">
                  <a:extLst>
                    <a:ext uri="{9D8B030D-6E8A-4147-A177-3AD203B41FA5}">
                      <a16:colId xmlns:a16="http://schemas.microsoft.com/office/drawing/2014/main" val="20001"/>
                    </a:ext>
                  </a:extLst>
                </a:gridCol>
                <a:gridCol w="1594088">
                  <a:extLst>
                    <a:ext uri="{9D8B030D-6E8A-4147-A177-3AD203B41FA5}">
                      <a16:colId xmlns:a16="http://schemas.microsoft.com/office/drawing/2014/main" val="20002"/>
                    </a:ext>
                  </a:extLst>
                </a:gridCol>
              </a:tblGrid>
              <a:tr h="780981">
                <a:tc>
                  <a:txBody>
                    <a:bodyPr/>
                    <a:lstStyle/>
                    <a:p>
                      <a:r>
                        <a:rPr lang="en-CA" sz="2400" dirty="0"/>
                        <a:t>Course</a:t>
                      </a:r>
                    </a:p>
                  </a:txBody>
                  <a:tcPr/>
                </a:tc>
                <a:tc>
                  <a:txBody>
                    <a:bodyPr/>
                    <a:lstStyle/>
                    <a:p>
                      <a:r>
                        <a:rPr lang="en-CA" sz="2400" dirty="0"/>
                        <a:t>Title</a:t>
                      </a:r>
                    </a:p>
                  </a:txBody>
                  <a:tcPr/>
                </a:tc>
                <a:tc>
                  <a:txBody>
                    <a:bodyPr/>
                    <a:lstStyle/>
                    <a:p>
                      <a:r>
                        <a:rPr lang="en-CA" sz="2400" dirty="0"/>
                        <a:t>Credit</a:t>
                      </a:r>
                    </a:p>
                  </a:txBody>
                  <a:tcPr/>
                </a:tc>
                <a:extLst>
                  <a:ext uri="{0D108BD9-81ED-4DB2-BD59-A6C34878D82A}">
                    <a16:rowId xmlns:a16="http://schemas.microsoft.com/office/drawing/2014/main" val="10000"/>
                  </a:ext>
                </a:extLst>
              </a:tr>
              <a:tr h="780981">
                <a:tc>
                  <a:txBody>
                    <a:bodyPr/>
                    <a:lstStyle/>
                    <a:p>
                      <a:r>
                        <a:rPr lang="en-CA" sz="2400" dirty="0"/>
                        <a:t>AP/JP1000</a:t>
                      </a:r>
                    </a:p>
                  </a:txBody>
                  <a:tcPr/>
                </a:tc>
                <a:tc>
                  <a:txBody>
                    <a:bodyPr/>
                    <a:lstStyle/>
                    <a:p>
                      <a:r>
                        <a:rPr lang="en-CA" sz="2400" dirty="0"/>
                        <a:t>Elementary Modern</a:t>
                      </a:r>
                      <a:r>
                        <a:rPr lang="en-CA" sz="2400" baseline="0" dirty="0"/>
                        <a:t> Standard Japanese</a:t>
                      </a:r>
                      <a:endParaRPr lang="en-CA" sz="2400" dirty="0"/>
                    </a:p>
                  </a:txBody>
                  <a:tcPr/>
                </a:tc>
                <a:tc>
                  <a:txBody>
                    <a:bodyPr/>
                    <a:lstStyle/>
                    <a:p>
                      <a:r>
                        <a:rPr lang="en-CA" sz="2400" dirty="0"/>
                        <a:t>6.0</a:t>
                      </a:r>
                    </a:p>
                  </a:txBody>
                  <a:tcPr/>
                </a:tc>
                <a:extLst>
                  <a:ext uri="{0D108BD9-81ED-4DB2-BD59-A6C34878D82A}">
                    <a16:rowId xmlns:a16="http://schemas.microsoft.com/office/drawing/2014/main" val="10001"/>
                  </a:ext>
                </a:extLst>
              </a:tr>
              <a:tr h="780981">
                <a:tc>
                  <a:txBody>
                    <a:bodyPr/>
                    <a:lstStyle/>
                    <a:p>
                      <a:r>
                        <a:rPr lang="en-CA" sz="2400" dirty="0"/>
                        <a:t>AP/JP2000</a:t>
                      </a:r>
                    </a:p>
                  </a:txBody>
                  <a:tcPr/>
                </a:tc>
                <a:tc>
                  <a:txBody>
                    <a:bodyPr/>
                    <a:lstStyle/>
                    <a:p>
                      <a:r>
                        <a:rPr lang="en-CA" sz="2400" dirty="0"/>
                        <a:t>Intermediate Modern Standard Japanese</a:t>
                      </a:r>
                    </a:p>
                  </a:txBody>
                  <a:tcPr/>
                </a:tc>
                <a:tc>
                  <a:txBody>
                    <a:bodyPr/>
                    <a:lstStyle/>
                    <a:p>
                      <a:r>
                        <a:rPr lang="en-CA" sz="2400" dirty="0"/>
                        <a:t>6.0</a:t>
                      </a:r>
                    </a:p>
                  </a:txBody>
                  <a:tcPr/>
                </a:tc>
                <a:extLst>
                  <a:ext uri="{0D108BD9-81ED-4DB2-BD59-A6C34878D82A}">
                    <a16:rowId xmlns:a16="http://schemas.microsoft.com/office/drawing/2014/main" val="10002"/>
                  </a:ext>
                </a:extLst>
              </a:tr>
              <a:tr h="881631">
                <a:tc>
                  <a:txBody>
                    <a:bodyPr/>
                    <a:lstStyle/>
                    <a:p>
                      <a:r>
                        <a:rPr lang="en-CA" sz="2400" dirty="0"/>
                        <a:t>AP/JP3000</a:t>
                      </a:r>
                    </a:p>
                  </a:txBody>
                  <a:tcPr/>
                </a:tc>
                <a:tc>
                  <a:txBody>
                    <a:bodyPr/>
                    <a:lstStyle/>
                    <a:p>
                      <a:r>
                        <a:rPr lang="en-CA" sz="2400" dirty="0"/>
                        <a:t>Advanced Modern Standard Japanese</a:t>
                      </a:r>
                    </a:p>
                  </a:txBody>
                  <a:tcPr/>
                </a:tc>
                <a:tc>
                  <a:txBody>
                    <a:bodyPr/>
                    <a:lstStyle/>
                    <a:p>
                      <a:r>
                        <a:rPr lang="en-CA" sz="2400" dirty="0"/>
                        <a:t>6.0</a:t>
                      </a:r>
                    </a:p>
                  </a:txBody>
                  <a:tcPr/>
                </a:tc>
                <a:extLst>
                  <a:ext uri="{0D108BD9-81ED-4DB2-BD59-A6C34878D82A}">
                    <a16:rowId xmlns:a16="http://schemas.microsoft.com/office/drawing/2014/main" val="10003"/>
                  </a:ext>
                </a:extLst>
              </a:tr>
              <a:tr h="780981">
                <a:tc>
                  <a:txBody>
                    <a:bodyPr/>
                    <a:lstStyle/>
                    <a:p>
                      <a:r>
                        <a:rPr lang="en-CA" sz="2400" dirty="0"/>
                        <a:t>AP/JP4000 </a:t>
                      </a:r>
                    </a:p>
                  </a:txBody>
                  <a:tcPr/>
                </a:tc>
                <a:tc>
                  <a:txBody>
                    <a:bodyPr/>
                    <a:lstStyle/>
                    <a:p>
                      <a:r>
                        <a:rPr lang="en-CA" sz="2400" dirty="0"/>
                        <a:t>Post-Advanced Modern Standard Japanese</a:t>
                      </a:r>
                    </a:p>
                  </a:txBody>
                  <a:tcPr/>
                </a:tc>
                <a:tc>
                  <a:txBody>
                    <a:bodyPr/>
                    <a:lstStyle/>
                    <a:p>
                      <a:r>
                        <a:rPr lang="en-CA" sz="2400" dirty="0"/>
                        <a:t>6.0</a:t>
                      </a:r>
                    </a:p>
                  </a:txBody>
                  <a:tcPr/>
                </a:tc>
                <a:extLst>
                  <a:ext uri="{0D108BD9-81ED-4DB2-BD59-A6C34878D82A}">
                    <a16:rowId xmlns:a16="http://schemas.microsoft.com/office/drawing/2014/main" val="10004"/>
                  </a:ext>
                </a:extLst>
              </a:tr>
              <a:tr h="780981">
                <a:tc>
                  <a:txBody>
                    <a:bodyPr/>
                    <a:lstStyle/>
                    <a:p>
                      <a:r>
                        <a:rPr lang="en-CA" sz="2400" dirty="0"/>
                        <a:t>AP/JP2700</a:t>
                      </a:r>
                    </a:p>
                  </a:txBody>
                  <a:tcPr/>
                </a:tc>
                <a:tc>
                  <a:txBody>
                    <a:bodyPr/>
                    <a:lstStyle/>
                    <a:p>
                      <a:r>
                        <a:rPr lang="en-CA" sz="2400" dirty="0"/>
                        <a:t>Contemporary Japanese Culture and Society</a:t>
                      </a:r>
                    </a:p>
                  </a:txBody>
                  <a:tcPr/>
                </a:tc>
                <a:tc>
                  <a:txBody>
                    <a:bodyPr/>
                    <a:lstStyle/>
                    <a:p>
                      <a:r>
                        <a:rPr lang="en-CA" sz="2400" dirty="0"/>
                        <a:t>6.0</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53518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1674"/>
            <a:ext cx="10515600" cy="1325563"/>
          </a:xfrm>
        </p:spPr>
        <p:txBody>
          <a:bodyPr/>
          <a:lstStyle/>
          <a:p>
            <a:pPr algn="ctr"/>
            <a:r>
              <a:rPr lang="en-CA" sz="3600" dirty="0">
                <a:latin typeface="+mn-lt"/>
              </a:rPr>
              <a:t>Non-language courses in Japanese Studies: 3000 level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21683576"/>
              </p:ext>
            </p:extLst>
          </p:nvPr>
        </p:nvGraphicFramePr>
        <p:xfrm>
          <a:off x="1716258" y="1280161"/>
          <a:ext cx="9003325" cy="4724644"/>
        </p:xfrm>
        <a:graphic>
          <a:graphicData uri="http://schemas.openxmlformats.org/drawingml/2006/table">
            <a:tbl>
              <a:tblPr firstRow="1" bandRow="1">
                <a:tableStyleId>{5C22544A-7EE6-4342-B048-85BDC9FD1C3A}</a:tableStyleId>
              </a:tblPr>
              <a:tblGrid>
                <a:gridCol w="1373506">
                  <a:extLst>
                    <a:ext uri="{9D8B030D-6E8A-4147-A177-3AD203B41FA5}">
                      <a16:colId xmlns:a16="http://schemas.microsoft.com/office/drawing/2014/main" val="20000"/>
                    </a:ext>
                  </a:extLst>
                </a:gridCol>
                <a:gridCol w="6806419">
                  <a:extLst>
                    <a:ext uri="{9D8B030D-6E8A-4147-A177-3AD203B41FA5}">
                      <a16:colId xmlns:a16="http://schemas.microsoft.com/office/drawing/2014/main" val="20001"/>
                    </a:ext>
                  </a:extLst>
                </a:gridCol>
                <a:gridCol w="823400">
                  <a:extLst>
                    <a:ext uri="{9D8B030D-6E8A-4147-A177-3AD203B41FA5}">
                      <a16:colId xmlns:a16="http://schemas.microsoft.com/office/drawing/2014/main" val="20002"/>
                    </a:ext>
                  </a:extLst>
                </a:gridCol>
              </a:tblGrid>
              <a:tr h="468149">
                <a:tc>
                  <a:txBody>
                    <a:bodyPr/>
                    <a:lstStyle/>
                    <a:p>
                      <a:r>
                        <a:rPr lang="en-CA"/>
                        <a:t>Course </a:t>
                      </a:r>
                      <a:endParaRPr lang="en-CA" dirty="0"/>
                    </a:p>
                  </a:txBody>
                  <a:tcPr/>
                </a:tc>
                <a:tc>
                  <a:txBody>
                    <a:bodyPr/>
                    <a:lstStyle/>
                    <a:p>
                      <a:r>
                        <a:rPr lang="en-CA" dirty="0"/>
                        <a:t>Title</a:t>
                      </a:r>
                    </a:p>
                  </a:txBody>
                  <a:tcPr/>
                </a:tc>
                <a:tc>
                  <a:txBody>
                    <a:bodyPr/>
                    <a:lstStyle/>
                    <a:p>
                      <a:r>
                        <a:rPr lang="en-CA" sz="1600" dirty="0"/>
                        <a:t>Credit</a:t>
                      </a:r>
                    </a:p>
                  </a:txBody>
                  <a:tcPr/>
                </a:tc>
                <a:extLst>
                  <a:ext uri="{0D108BD9-81ED-4DB2-BD59-A6C34878D82A}">
                    <a16:rowId xmlns:a16="http://schemas.microsoft.com/office/drawing/2014/main" val="10000"/>
                  </a:ext>
                </a:extLst>
              </a:tr>
              <a:tr h="468149">
                <a:tc>
                  <a:txBody>
                    <a:bodyPr/>
                    <a:lstStyle/>
                    <a:p>
                      <a:r>
                        <a:rPr lang="en-CA" sz="2000">
                          <a:highlight>
                            <a:srgbClr val="FFFF00"/>
                          </a:highlight>
                        </a:rPr>
                        <a:t>AP/JP3070</a:t>
                      </a:r>
                      <a:endParaRPr lang="en-CA" sz="2000" dirty="0">
                        <a:highlight>
                          <a:srgbClr val="FFFF00"/>
                        </a:highlight>
                      </a:endParaRPr>
                    </a:p>
                  </a:txBody>
                  <a:tcPr/>
                </a:tc>
                <a:tc>
                  <a:txBody>
                    <a:bodyPr/>
                    <a:lstStyle/>
                    <a:p>
                      <a:r>
                        <a:rPr lang="en-CA" sz="2000">
                          <a:highlight>
                            <a:srgbClr val="FFFF00"/>
                          </a:highlight>
                        </a:rPr>
                        <a:t>Japanese Language in the Media</a:t>
                      </a:r>
                      <a:endParaRPr lang="en-CA" sz="2000" dirty="0">
                        <a:highlight>
                          <a:srgbClr val="FFFF00"/>
                        </a:highlight>
                      </a:endParaRPr>
                    </a:p>
                  </a:txBody>
                  <a:tcPr/>
                </a:tc>
                <a:tc>
                  <a:txBody>
                    <a:bodyPr/>
                    <a:lstStyle/>
                    <a:p>
                      <a:r>
                        <a:rPr lang="en-CA"/>
                        <a:t>3.0</a:t>
                      </a:r>
                      <a:endParaRPr lang="en-CA" dirty="0"/>
                    </a:p>
                  </a:txBody>
                  <a:tcPr/>
                </a:tc>
                <a:extLst>
                  <a:ext uri="{0D108BD9-81ED-4DB2-BD59-A6C34878D82A}">
                    <a16:rowId xmlns:a16="http://schemas.microsoft.com/office/drawing/2014/main" val="10001"/>
                  </a:ext>
                </a:extLst>
              </a:tr>
              <a:tr h="482335">
                <a:tc>
                  <a:txBody>
                    <a:bodyPr/>
                    <a:lstStyle/>
                    <a:p>
                      <a:r>
                        <a:rPr lang="en-CA" sz="2000" dirty="0"/>
                        <a:t>AP/JP3080</a:t>
                      </a:r>
                    </a:p>
                  </a:txBody>
                  <a:tcPr/>
                </a:tc>
                <a:tc>
                  <a:txBody>
                    <a:bodyPr/>
                    <a:lstStyle/>
                    <a:p>
                      <a:r>
                        <a:rPr lang="en-CA" sz="2000" dirty="0"/>
                        <a:t>Food, Foodways, and the Japanese Language:</a:t>
                      </a:r>
                      <a:r>
                        <a:rPr lang="en-CA" sz="2000" baseline="0" dirty="0"/>
                        <a:t> A Linguistic Perspective</a:t>
                      </a:r>
                      <a:endParaRPr lang="en-CA" sz="2000" dirty="0"/>
                    </a:p>
                  </a:txBody>
                  <a:tcPr/>
                </a:tc>
                <a:tc>
                  <a:txBody>
                    <a:bodyPr/>
                    <a:lstStyle/>
                    <a:p>
                      <a:r>
                        <a:rPr lang="en-CA"/>
                        <a:t>3.0</a:t>
                      </a:r>
                      <a:endParaRPr lang="en-CA" dirty="0"/>
                    </a:p>
                  </a:txBody>
                  <a:tcPr/>
                </a:tc>
                <a:extLst>
                  <a:ext uri="{0D108BD9-81ED-4DB2-BD59-A6C34878D82A}">
                    <a16:rowId xmlns:a16="http://schemas.microsoft.com/office/drawing/2014/main" val="10002"/>
                  </a:ext>
                </a:extLst>
              </a:tr>
              <a:tr h="468149">
                <a:tc>
                  <a:txBody>
                    <a:bodyPr/>
                    <a:lstStyle/>
                    <a:p>
                      <a:r>
                        <a:rPr lang="en-CA" sz="2000"/>
                        <a:t>AP/JP3100</a:t>
                      </a:r>
                      <a:endParaRPr lang="en-CA" sz="2000" dirty="0"/>
                    </a:p>
                  </a:txBody>
                  <a:tcPr/>
                </a:tc>
                <a:tc>
                  <a:txBody>
                    <a:bodyPr/>
                    <a:lstStyle/>
                    <a:p>
                      <a:r>
                        <a:rPr lang="en-CA" sz="2000" dirty="0"/>
                        <a:t>Japanese Linguistics I: Structure</a:t>
                      </a:r>
                      <a:r>
                        <a:rPr lang="en-CA" sz="2000" baseline="0" dirty="0"/>
                        <a:t> of Modern Japanese Language</a:t>
                      </a:r>
                      <a:endParaRPr lang="en-CA" sz="2000" dirty="0"/>
                    </a:p>
                  </a:txBody>
                  <a:tcPr/>
                </a:tc>
                <a:tc>
                  <a:txBody>
                    <a:bodyPr/>
                    <a:lstStyle/>
                    <a:p>
                      <a:r>
                        <a:rPr lang="en-CA"/>
                        <a:t>3.0</a:t>
                      </a:r>
                      <a:endParaRPr lang="en-CA" dirty="0"/>
                    </a:p>
                  </a:txBody>
                  <a:tcPr/>
                </a:tc>
                <a:extLst>
                  <a:ext uri="{0D108BD9-81ED-4DB2-BD59-A6C34878D82A}">
                    <a16:rowId xmlns:a16="http://schemas.microsoft.com/office/drawing/2014/main" val="10003"/>
                  </a:ext>
                </a:extLst>
              </a:tr>
              <a:tr h="468149">
                <a:tc>
                  <a:txBody>
                    <a:bodyPr/>
                    <a:lstStyle/>
                    <a:p>
                      <a:r>
                        <a:rPr lang="en-CA" sz="2000" dirty="0"/>
                        <a:t>AP/JP3200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2000" b="0" i="0" u="none" strike="noStrike" kern="1200" cap="none" spc="0" normalizeH="0" baseline="0" noProof="0" dirty="0">
                          <a:ln>
                            <a:noFill/>
                          </a:ln>
                          <a:solidFill>
                            <a:prstClr val="black"/>
                          </a:solidFill>
                          <a:effectLst/>
                          <a:uLnTx/>
                          <a:uFillTx/>
                          <a:latin typeface="+mn-lt"/>
                          <a:ea typeface="+mn-ea"/>
                          <a:cs typeface="+mn-cs"/>
                        </a:rPr>
                        <a:t>Japanese Linguistics II: Structure of Modern Japanese Language</a:t>
                      </a:r>
                    </a:p>
                  </a:txBody>
                  <a:tcPr/>
                </a:tc>
                <a:tc>
                  <a:txBody>
                    <a:bodyPr/>
                    <a:lstStyle/>
                    <a:p>
                      <a:r>
                        <a:rPr lang="en-CA"/>
                        <a:t>3.0</a:t>
                      </a:r>
                      <a:endParaRPr lang="en-CA" dirty="0"/>
                    </a:p>
                  </a:txBody>
                  <a:tcPr/>
                </a:tc>
                <a:extLst>
                  <a:ext uri="{0D108BD9-81ED-4DB2-BD59-A6C34878D82A}">
                    <a16:rowId xmlns:a16="http://schemas.microsoft.com/office/drawing/2014/main" val="10004"/>
                  </a:ext>
                </a:extLst>
              </a:tr>
              <a:tr h="468149">
                <a:tc>
                  <a:txBody>
                    <a:bodyPr/>
                    <a:lstStyle/>
                    <a:p>
                      <a:r>
                        <a:rPr lang="en-CA" sz="2000">
                          <a:highlight>
                            <a:srgbClr val="FFFF00"/>
                          </a:highlight>
                        </a:rPr>
                        <a:t>AP/JP3600</a:t>
                      </a:r>
                      <a:endParaRPr lang="en-CA" sz="2000" dirty="0">
                        <a:highlight>
                          <a:srgbClr val="FFFF00"/>
                        </a:highlight>
                      </a:endParaRPr>
                    </a:p>
                  </a:txBody>
                  <a:tcPr/>
                </a:tc>
                <a:tc>
                  <a:txBody>
                    <a:bodyPr/>
                    <a:lstStyle/>
                    <a:p>
                      <a:r>
                        <a:rPr lang="en-CA" sz="2000">
                          <a:highlight>
                            <a:srgbClr val="FFFF00"/>
                          </a:highlight>
                        </a:rPr>
                        <a:t>Japanese Popular Culture: manga and anime</a:t>
                      </a:r>
                      <a:endParaRPr lang="en-CA" sz="2000" dirty="0">
                        <a:highlight>
                          <a:srgbClr val="FFFF00"/>
                        </a:highlight>
                      </a:endParaRPr>
                    </a:p>
                  </a:txBody>
                  <a:tcPr/>
                </a:tc>
                <a:tc>
                  <a:txBody>
                    <a:bodyPr/>
                    <a:lstStyle/>
                    <a:p>
                      <a:r>
                        <a:rPr lang="en-CA"/>
                        <a:t>3.0</a:t>
                      </a:r>
                      <a:endParaRPr lang="en-CA" dirty="0"/>
                    </a:p>
                  </a:txBody>
                  <a:tcPr/>
                </a:tc>
                <a:extLst>
                  <a:ext uri="{0D108BD9-81ED-4DB2-BD59-A6C34878D82A}">
                    <a16:rowId xmlns:a16="http://schemas.microsoft.com/office/drawing/2014/main" val="10005"/>
                  </a:ext>
                </a:extLst>
              </a:tr>
              <a:tr h="468149">
                <a:tc>
                  <a:txBody>
                    <a:bodyPr/>
                    <a:lstStyle/>
                    <a:p>
                      <a:r>
                        <a:rPr lang="en-CA" sz="2000">
                          <a:highlight>
                            <a:srgbClr val="FFFF00"/>
                          </a:highlight>
                        </a:rPr>
                        <a:t>AP/JP3610</a:t>
                      </a:r>
                      <a:endParaRPr lang="en-CA" sz="2000" dirty="0">
                        <a:highlight>
                          <a:srgbClr val="FFFF00"/>
                        </a:highlight>
                      </a:endParaRPr>
                    </a:p>
                  </a:txBody>
                  <a:tcPr/>
                </a:tc>
                <a:tc>
                  <a:txBody>
                    <a:bodyPr/>
                    <a:lstStyle/>
                    <a:p>
                      <a:r>
                        <a:rPr lang="en-CA" sz="2000" dirty="0">
                          <a:highlight>
                            <a:srgbClr val="FFFF00"/>
                          </a:highlight>
                        </a:rPr>
                        <a:t>Japanese Popular Culture: beyond manga and anime</a:t>
                      </a:r>
                    </a:p>
                  </a:txBody>
                  <a:tcPr/>
                </a:tc>
                <a:tc>
                  <a:txBody>
                    <a:bodyPr/>
                    <a:lstStyle/>
                    <a:p>
                      <a:r>
                        <a:rPr lang="en-CA"/>
                        <a:t>3.0</a:t>
                      </a:r>
                      <a:endParaRPr lang="en-CA" dirty="0"/>
                    </a:p>
                  </a:txBody>
                  <a:tcPr/>
                </a:tc>
                <a:extLst>
                  <a:ext uri="{0D108BD9-81ED-4DB2-BD59-A6C34878D82A}">
                    <a16:rowId xmlns:a16="http://schemas.microsoft.com/office/drawing/2014/main" val="10006"/>
                  </a:ext>
                </a:extLst>
              </a:tr>
              <a:tr h="481816">
                <a:tc>
                  <a:txBody>
                    <a:bodyPr/>
                    <a:lstStyle/>
                    <a:p>
                      <a:r>
                        <a:rPr lang="en-CA" sz="2000" dirty="0">
                          <a:highlight>
                            <a:srgbClr val="FFFF00"/>
                          </a:highlight>
                        </a:rPr>
                        <a:t>AP/JP3620</a:t>
                      </a:r>
                    </a:p>
                  </a:txBody>
                  <a:tcPr/>
                </a:tc>
                <a:tc>
                  <a:txBody>
                    <a:bodyPr/>
                    <a:lstStyle/>
                    <a:p>
                      <a:r>
                        <a:rPr lang="en-US" sz="2000" dirty="0">
                          <a:highlight>
                            <a:srgbClr val="FFFF00"/>
                          </a:highlight>
                        </a:rPr>
                        <a:t>Japanese Religions in Canada</a:t>
                      </a:r>
                      <a:endParaRPr lang="en-CA" sz="2000" dirty="0">
                        <a:highlight>
                          <a:srgbClr val="FFFF00"/>
                        </a:highlight>
                      </a:endParaRPr>
                    </a:p>
                  </a:txBody>
                  <a:tcPr/>
                </a:tc>
                <a:tc>
                  <a:txBody>
                    <a:bodyPr/>
                    <a:lstStyle/>
                    <a:p>
                      <a:r>
                        <a:rPr lang="en-CA" dirty="0"/>
                        <a:t>3.0</a:t>
                      </a:r>
                    </a:p>
                  </a:txBody>
                  <a:tcPr/>
                </a:tc>
                <a:extLst>
                  <a:ext uri="{0D108BD9-81ED-4DB2-BD59-A6C34878D82A}">
                    <a16:rowId xmlns:a16="http://schemas.microsoft.com/office/drawing/2014/main" val="501446731"/>
                  </a:ext>
                </a:extLst>
              </a:tr>
              <a:tr h="732894">
                <a:tc>
                  <a:txBody>
                    <a:bodyPr/>
                    <a:lstStyle/>
                    <a:p>
                      <a:r>
                        <a:rPr lang="en-CA" sz="2000" dirty="0"/>
                        <a:t>AP/JP3751</a:t>
                      </a:r>
                    </a:p>
                  </a:txBody>
                  <a:tcPr/>
                </a:tc>
                <a:tc>
                  <a:txBody>
                    <a:bodyPr/>
                    <a:lstStyle/>
                    <a:p>
                      <a:r>
                        <a:rPr lang="en-CA" sz="2000" dirty="0"/>
                        <a:t>Japanese Business Culture and Communication</a:t>
                      </a:r>
                    </a:p>
                  </a:txBody>
                  <a:tcPr/>
                </a:tc>
                <a:tc>
                  <a:txBody>
                    <a:bodyPr/>
                    <a:lstStyle/>
                    <a:p>
                      <a:r>
                        <a:rPr lang="en-CA" dirty="0"/>
                        <a:t>3.0</a:t>
                      </a:r>
                    </a:p>
                  </a:txBody>
                  <a:tcPr/>
                </a:tc>
                <a:extLst>
                  <a:ext uri="{0D108BD9-81ED-4DB2-BD59-A6C34878D82A}">
                    <a16:rowId xmlns:a16="http://schemas.microsoft.com/office/drawing/2014/main" val="10007"/>
                  </a:ext>
                </a:extLst>
              </a:tr>
            </a:tbl>
          </a:graphicData>
        </a:graphic>
      </p:graphicFrame>
      <p:sp>
        <p:nvSpPr>
          <p:cNvPr id="3" name="TextBox 2">
            <a:extLst>
              <a:ext uri="{FF2B5EF4-FFF2-40B4-BE49-F238E27FC236}">
                <a16:creationId xmlns:a16="http://schemas.microsoft.com/office/drawing/2014/main" id="{24291666-EA9D-47CF-9E4D-D3E487CA80BE}"/>
              </a:ext>
            </a:extLst>
          </p:cNvPr>
          <p:cNvSpPr txBox="1"/>
          <p:nvPr/>
        </p:nvSpPr>
        <p:spPr>
          <a:xfrm flipH="1">
            <a:off x="2489103" y="6157583"/>
            <a:ext cx="3415669" cy="369332"/>
          </a:xfrm>
          <a:prstGeom prst="rect">
            <a:avLst/>
          </a:prstGeom>
          <a:noFill/>
        </p:spPr>
        <p:txBody>
          <a:bodyPr wrap="square" rtlCol="0">
            <a:spAutoFit/>
          </a:bodyPr>
          <a:lstStyle/>
          <a:p>
            <a:r>
              <a:rPr kumimoji="1" lang="en-US" altLang="ja-JP" dirty="0">
                <a:highlight>
                  <a:srgbClr val="FFFF00"/>
                </a:highlight>
              </a:rPr>
              <a:t>Yellow</a:t>
            </a:r>
            <a:r>
              <a:rPr kumimoji="1" lang="en-US" altLang="ja-JP" dirty="0"/>
              <a:t>: offered in 2021-22</a:t>
            </a:r>
            <a:endParaRPr kumimoji="1" lang="ja-JP" altLang="en-US" dirty="0"/>
          </a:p>
        </p:txBody>
      </p:sp>
    </p:spTree>
    <p:extLst>
      <p:ext uri="{BB962C8B-B14F-4D97-AF65-F5344CB8AC3E}">
        <p14:creationId xmlns:p14="http://schemas.microsoft.com/office/powerpoint/2010/main" val="29606640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TotalTime>
  <Words>1202</Words>
  <Application>Microsoft Office PowerPoint</Application>
  <PresentationFormat>Widescreen</PresentationFormat>
  <Paragraphs>120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Wingdings</vt:lpstr>
      <vt:lpstr>Office Theme</vt:lpstr>
      <vt:lpstr>Honours Minor Degree Program in Japanese Studies         2021-2022 version</vt:lpstr>
      <vt:lpstr>Faculty members</vt:lpstr>
      <vt:lpstr>Japanese Studies Program @ York University</vt:lpstr>
      <vt:lpstr>Honours Minor Degree Program in Japanese</vt:lpstr>
      <vt:lpstr>Minor credits</vt:lpstr>
      <vt:lpstr>Program  Checklist</vt:lpstr>
      <vt:lpstr>East Asian Studies Credits</vt:lpstr>
      <vt:lpstr>Language courses &amp; Core course</vt:lpstr>
      <vt:lpstr>Non-language courses in Japanese Studies: 3000 level</vt:lpstr>
      <vt:lpstr>Non-language courses in Japanese Studies: 4000 level</vt:lpstr>
      <vt:lpstr>How to register</vt:lpstr>
      <vt:lpstr>Majors and Minors</vt:lpstr>
      <vt:lpstr>For further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Honours Minor Degree Program in Japanese Studies </dc:title>
  <dc:creator>Noriko Yabuki-Soh</dc:creator>
  <cp:lastModifiedBy>Noriko Yabuki-Soh</cp:lastModifiedBy>
  <cp:revision>26</cp:revision>
  <dcterms:created xsi:type="dcterms:W3CDTF">2020-11-06T01:31:19Z</dcterms:created>
  <dcterms:modified xsi:type="dcterms:W3CDTF">2021-11-14T03:20:54Z</dcterms:modified>
</cp:coreProperties>
</file>