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1" r:id="rId1"/>
  </p:sldMasterIdLst>
  <p:notesMasterIdLst>
    <p:notesMasterId r:id="rId24"/>
  </p:notesMasterIdLst>
  <p:handoutMasterIdLst>
    <p:handoutMasterId r:id="rId25"/>
  </p:handoutMasterIdLst>
  <p:sldIdLst>
    <p:sldId id="256" r:id="rId2"/>
    <p:sldId id="265" r:id="rId3"/>
    <p:sldId id="278" r:id="rId4"/>
    <p:sldId id="269" r:id="rId5"/>
    <p:sldId id="275" r:id="rId6"/>
    <p:sldId id="268" r:id="rId7"/>
    <p:sldId id="257" r:id="rId8"/>
    <p:sldId id="264" r:id="rId9"/>
    <p:sldId id="258" r:id="rId10"/>
    <p:sldId id="259" r:id="rId11"/>
    <p:sldId id="261" r:id="rId12"/>
    <p:sldId id="262" r:id="rId13"/>
    <p:sldId id="266" r:id="rId14"/>
    <p:sldId id="267" r:id="rId15"/>
    <p:sldId id="279" r:id="rId16"/>
    <p:sldId id="270" r:id="rId17"/>
    <p:sldId id="271" r:id="rId18"/>
    <p:sldId id="272" r:id="rId19"/>
    <p:sldId id="273" r:id="rId20"/>
    <p:sldId id="274" r:id="rId21"/>
    <p:sldId id="276" r:id="rId22"/>
    <p:sldId id="277" r:id="rId23"/>
  </p:sldIdLst>
  <p:sldSz cx="9144000" cy="6858000" type="screen4x3"/>
  <p:notesSz cx="9313863" cy="6858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29" autoAdjust="0"/>
    <p:restoredTop sz="94645" autoAdjust="0"/>
  </p:normalViewPr>
  <p:slideViewPr>
    <p:cSldViewPr>
      <p:cViewPr varScale="1">
        <p:scale>
          <a:sx n="86" d="100"/>
          <a:sy n="86" d="100"/>
        </p:scale>
        <p:origin x="-678"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36007" cy="3429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sz="quarter" idx="1"/>
          </p:nvPr>
        </p:nvSpPr>
        <p:spPr>
          <a:xfrm>
            <a:off x="5275701" y="0"/>
            <a:ext cx="4036007" cy="342900"/>
          </a:xfrm>
          <a:prstGeom prst="rect">
            <a:avLst/>
          </a:prstGeom>
        </p:spPr>
        <p:txBody>
          <a:bodyPr vert="horz" lIns="91440" tIns="45720" rIns="91440" bIns="45720" rtlCol="0"/>
          <a:lstStyle>
            <a:lvl1pPr algn="r">
              <a:defRPr sz="1200"/>
            </a:lvl1pPr>
          </a:lstStyle>
          <a:p>
            <a:fld id="{6505678B-9ABC-4631-B848-5AFBCE75CA39}" type="datetimeFigureOut">
              <a:rPr lang="en-US" smtClean="0"/>
              <a:pPr/>
              <a:t>9/6/2010</a:t>
            </a:fld>
            <a:endParaRPr lang="en-CA"/>
          </a:p>
        </p:txBody>
      </p:sp>
      <p:sp>
        <p:nvSpPr>
          <p:cNvPr id="4" name="Footer Placeholder 3"/>
          <p:cNvSpPr>
            <a:spLocks noGrp="1"/>
          </p:cNvSpPr>
          <p:nvPr>
            <p:ph type="ftr" sz="quarter" idx="2"/>
          </p:nvPr>
        </p:nvSpPr>
        <p:spPr>
          <a:xfrm>
            <a:off x="0" y="6513910"/>
            <a:ext cx="4036007" cy="342900"/>
          </a:xfrm>
          <a:prstGeom prst="rect">
            <a:avLst/>
          </a:prstGeom>
        </p:spPr>
        <p:txBody>
          <a:bodyPr vert="horz" lIns="91440" tIns="45720" rIns="91440" bIns="45720" rtlCol="0" anchor="b"/>
          <a:lstStyle>
            <a:lvl1pPr algn="l">
              <a:defRPr sz="1200"/>
            </a:lvl1pPr>
          </a:lstStyle>
          <a:p>
            <a:endParaRPr lang="en-CA"/>
          </a:p>
        </p:txBody>
      </p:sp>
      <p:sp>
        <p:nvSpPr>
          <p:cNvPr id="5" name="Slide Number Placeholder 4"/>
          <p:cNvSpPr>
            <a:spLocks noGrp="1"/>
          </p:cNvSpPr>
          <p:nvPr>
            <p:ph type="sldNum" sz="quarter" idx="3"/>
          </p:nvPr>
        </p:nvSpPr>
        <p:spPr>
          <a:xfrm>
            <a:off x="5275701" y="6513910"/>
            <a:ext cx="4036007" cy="342900"/>
          </a:xfrm>
          <a:prstGeom prst="rect">
            <a:avLst/>
          </a:prstGeom>
        </p:spPr>
        <p:txBody>
          <a:bodyPr vert="horz" lIns="91440" tIns="45720" rIns="91440" bIns="45720" rtlCol="0" anchor="b"/>
          <a:lstStyle>
            <a:lvl1pPr algn="r">
              <a:defRPr sz="1200"/>
            </a:lvl1pPr>
          </a:lstStyle>
          <a:p>
            <a:fld id="{B5F3974C-A7FE-4EE2-9CF9-155AB400F78A}" type="slidenum">
              <a:rPr lang="en-CA" smtClean="0"/>
              <a:pPr/>
              <a:t>‹#›</a:t>
            </a:fld>
            <a:endParaRPr lang="en-CA"/>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36007"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275701" y="0"/>
            <a:ext cx="4036007" cy="342900"/>
          </a:xfrm>
          <a:prstGeom prst="rect">
            <a:avLst/>
          </a:prstGeom>
        </p:spPr>
        <p:txBody>
          <a:bodyPr vert="horz" lIns="91440" tIns="45720" rIns="91440" bIns="45720" rtlCol="0"/>
          <a:lstStyle>
            <a:lvl1pPr algn="r">
              <a:defRPr sz="1200"/>
            </a:lvl1pPr>
          </a:lstStyle>
          <a:p>
            <a:fld id="{2D20C0C6-6ACF-4941-8992-960980B5E888}" type="datetimeFigureOut">
              <a:rPr lang="en-US" smtClean="0"/>
              <a:pPr/>
              <a:t>9/6/2010</a:t>
            </a:fld>
            <a:endParaRPr lang="en-US"/>
          </a:p>
        </p:txBody>
      </p:sp>
      <p:sp>
        <p:nvSpPr>
          <p:cNvPr id="4" name="Slide Image Placeholder 3"/>
          <p:cNvSpPr>
            <a:spLocks noGrp="1" noRot="1" noChangeAspect="1"/>
          </p:cNvSpPr>
          <p:nvPr>
            <p:ph type="sldImg" idx="2"/>
          </p:nvPr>
        </p:nvSpPr>
        <p:spPr>
          <a:xfrm>
            <a:off x="2941638" y="514350"/>
            <a:ext cx="3430587" cy="25717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31387" y="3257550"/>
            <a:ext cx="7451090" cy="30861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513910"/>
            <a:ext cx="4036007" cy="342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275701" y="6513910"/>
            <a:ext cx="4036007" cy="342900"/>
          </a:xfrm>
          <a:prstGeom prst="rect">
            <a:avLst/>
          </a:prstGeom>
        </p:spPr>
        <p:txBody>
          <a:bodyPr vert="horz" lIns="91440" tIns="45720" rIns="91440" bIns="45720" rtlCol="0" anchor="b"/>
          <a:lstStyle>
            <a:lvl1pPr algn="r">
              <a:defRPr sz="1200"/>
            </a:lvl1pPr>
          </a:lstStyle>
          <a:p>
            <a:fld id="{8255E29A-7FDE-4100-8371-7384A98234DB}"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255E29A-7FDE-4100-8371-7384A98234DB}"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255E29A-7FDE-4100-8371-7384A98234DB}" type="slidenum">
              <a:rPr lang="en-US" smtClean="0"/>
              <a:pPr/>
              <a:t>13</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255E29A-7FDE-4100-8371-7384A98234DB}" type="slidenum">
              <a:rPr lang="en-US" smtClean="0"/>
              <a:pPr/>
              <a:t>14</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255E29A-7FDE-4100-8371-7384A98234DB}"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255E29A-7FDE-4100-8371-7384A98234DB}" type="slidenum">
              <a:rPr lang="en-US" smtClean="0"/>
              <a:pPr/>
              <a:t>6</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255E29A-7FDE-4100-8371-7384A98234DB}" type="slidenum">
              <a:rPr lang="en-US" smtClean="0"/>
              <a:pPr/>
              <a:t>7</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255E29A-7FDE-4100-8371-7384A98234DB}" type="slidenum">
              <a:rPr lang="en-US" smtClean="0"/>
              <a:pPr/>
              <a:t>8</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255E29A-7FDE-4100-8371-7384A98234DB}" type="slidenum">
              <a:rPr lang="en-US" smtClean="0"/>
              <a:pPr/>
              <a:t>9</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255E29A-7FDE-4100-8371-7384A98234DB}" type="slidenum">
              <a:rPr lang="en-US" smtClean="0"/>
              <a:pPr/>
              <a:t>10</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255E29A-7FDE-4100-8371-7384A98234DB}" type="slidenum">
              <a:rPr lang="en-US" smtClean="0"/>
              <a:pPr/>
              <a:t>11</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255E29A-7FDE-4100-8371-7384A98234DB}" type="slidenum">
              <a:rPr lang="en-US" smtClean="0"/>
              <a:pPr/>
              <a:t>12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4651A572-91D8-4014-B643-AEFE574DDC9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441DDF3-266D-456B-B157-118E61E0866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E8A75A6-6585-4E97-AC67-D64B09E9C58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B25C57A-9A8C-4114-A1EF-E3DCB790C32B}"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BA08E64-19EA-42F7-87C1-85783AE141C1}"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BD7B61D-0735-479C-86D8-8AA714AC9108}"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8278B834-79EA-426C-A71E-9F50DED0968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2B81B78C-FC7D-462D-82C3-628E39C17D06}"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C61560D6-5EF8-441C-A10A-A05BCC29F93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07D60884-7120-454A-8ED4-080E7332F4FE}"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5A82EC1C-33D7-433D-8BBA-1F8A4A374690}"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FFD5CBCF-E2A4-429E-95B7-5310C873F55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22" r:id="rId1"/>
    <p:sldLayoutId id="2147483723" r:id="rId2"/>
    <p:sldLayoutId id="2147483724" r:id="rId3"/>
    <p:sldLayoutId id="2147483725" r:id="rId4"/>
    <p:sldLayoutId id="2147483726" r:id="rId5"/>
    <p:sldLayoutId id="2147483727" r:id="rId6"/>
    <p:sldLayoutId id="2147483728" r:id="rId7"/>
    <p:sldLayoutId id="2147483729" r:id="rId8"/>
    <p:sldLayoutId id="2147483730" r:id="rId9"/>
    <p:sldLayoutId id="2147483731" r:id="rId10"/>
    <p:sldLayoutId id="2147483732"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buna.arts.yorku.ca/"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buna.arts.yorku.ca/"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1752600"/>
            <a:ext cx="7772400" cy="1296362"/>
          </a:xfrm>
        </p:spPr>
        <p:txBody>
          <a:bodyPr>
            <a:noAutofit/>
          </a:bodyPr>
          <a:lstStyle/>
          <a:p>
            <a:r>
              <a:rPr lang="en-US" sz="3600" dirty="0" smtClean="0"/>
              <a:t>Textbook dominance in foreign language </a:t>
            </a:r>
            <a:r>
              <a:rPr lang="en-US" sz="3600" dirty="0" smtClean="0"/>
              <a:t>teaching</a:t>
            </a:r>
            <a:r>
              <a:rPr lang="en-US" sz="3600" dirty="0" smtClean="0"/>
              <a:t> </a:t>
            </a:r>
            <a:r>
              <a:rPr lang="en-US" sz="3600" dirty="0" smtClean="0"/>
              <a:t>and </a:t>
            </a:r>
            <a:r>
              <a:rPr lang="en-US" sz="3600" dirty="0" smtClean="0"/>
              <a:t>learning</a:t>
            </a:r>
            <a:endParaRPr lang="en-US" sz="3600" dirty="0"/>
          </a:p>
        </p:txBody>
      </p:sp>
      <p:sp>
        <p:nvSpPr>
          <p:cNvPr id="2051" name="Rectangle 3"/>
          <p:cNvSpPr>
            <a:spLocks noGrp="1" noChangeArrowheads="1"/>
          </p:cNvSpPr>
          <p:nvPr>
            <p:ph type="subTitle" idx="1"/>
          </p:nvPr>
        </p:nvSpPr>
        <p:spPr>
          <a:xfrm>
            <a:off x="2057400" y="3429000"/>
            <a:ext cx="5715000" cy="1905000"/>
          </a:xfrm>
        </p:spPr>
        <p:txBody>
          <a:bodyPr>
            <a:normAutofit/>
          </a:bodyPr>
          <a:lstStyle/>
          <a:p>
            <a:pPr>
              <a:lnSpc>
                <a:spcPct val="90000"/>
              </a:lnSpc>
            </a:pPr>
            <a:r>
              <a:rPr lang="en-US" sz="2400" dirty="0"/>
              <a:t>Norio Ota</a:t>
            </a:r>
          </a:p>
          <a:p>
            <a:pPr>
              <a:lnSpc>
                <a:spcPct val="90000"/>
              </a:lnSpc>
            </a:pPr>
            <a:r>
              <a:rPr lang="en-US" sz="2000" dirty="0"/>
              <a:t>Japanese &amp; Korean Studies </a:t>
            </a:r>
            <a:r>
              <a:rPr lang="en-US" sz="2000" dirty="0" err="1" smtClean="0"/>
              <a:t>Programme</a:t>
            </a:r>
            <a:endParaRPr lang="en-US" sz="2000" dirty="0" smtClean="0"/>
          </a:p>
          <a:p>
            <a:pPr>
              <a:lnSpc>
                <a:spcPct val="90000"/>
              </a:lnSpc>
            </a:pPr>
            <a:r>
              <a:rPr lang="en-US" sz="2000" dirty="0" smtClean="0"/>
              <a:t>York </a:t>
            </a:r>
            <a:r>
              <a:rPr lang="en-US" sz="2000" dirty="0"/>
              <a:t>University</a:t>
            </a:r>
          </a:p>
          <a:p>
            <a:pPr>
              <a:lnSpc>
                <a:spcPct val="90000"/>
              </a:lnSpc>
            </a:pPr>
            <a:r>
              <a:rPr lang="en-US" sz="2000" dirty="0"/>
              <a:t>Toronto, </a:t>
            </a:r>
            <a:r>
              <a:rPr lang="en-US" sz="2000" dirty="0" smtClean="0"/>
              <a:t>Canada</a:t>
            </a:r>
          </a:p>
          <a:p>
            <a:pPr>
              <a:lnSpc>
                <a:spcPct val="90000"/>
              </a:lnSpc>
            </a:pPr>
            <a:r>
              <a:rPr lang="en-US" sz="2000" dirty="0" smtClean="0">
                <a:solidFill>
                  <a:srgbClr val="FF0000"/>
                </a:solidFill>
                <a:hlinkClick r:id="rId3"/>
              </a:rPr>
              <a:t>http://buna.arts.yorku.ca</a:t>
            </a:r>
            <a:r>
              <a:rPr lang="en-US" sz="2400" dirty="0" smtClean="0">
                <a:solidFill>
                  <a:srgbClr val="FF0000"/>
                </a:solidFill>
                <a:hlinkClick r:id="rId3"/>
              </a:rPr>
              <a:t>/</a:t>
            </a:r>
            <a:endParaRPr lang="en-US" sz="2400" dirty="0" smtClean="0">
              <a:solidFill>
                <a:srgbClr val="FF0000"/>
              </a:solidFill>
            </a:endParaRPr>
          </a:p>
          <a:p>
            <a:pPr>
              <a:lnSpc>
                <a:spcPct val="90000"/>
              </a:lnSpc>
            </a:pPr>
            <a:endParaRPr lang="en-US" sz="2800" dirty="0"/>
          </a:p>
        </p:txBody>
      </p:sp>
      <p:sp>
        <p:nvSpPr>
          <p:cNvPr id="6" name="TextBox 5"/>
          <p:cNvSpPr txBox="1"/>
          <p:nvPr/>
        </p:nvSpPr>
        <p:spPr>
          <a:xfrm>
            <a:off x="609600" y="533400"/>
            <a:ext cx="4343400" cy="923330"/>
          </a:xfrm>
          <a:prstGeom prst="rect">
            <a:avLst/>
          </a:prstGeom>
          <a:noFill/>
        </p:spPr>
        <p:txBody>
          <a:bodyPr wrap="square" rtlCol="0">
            <a:spAutoFit/>
          </a:bodyPr>
          <a:lstStyle/>
          <a:p>
            <a:r>
              <a:rPr lang="en-US" dirty="0" smtClean="0"/>
              <a:t>2010  </a:t>
            </a:r>
            <a:r>
              <a:rPr lang="en-US" dirty="0" smtClean="0"/>
              <a:t>Power &amp; Knowledge </a:t>
            </a:r>
            <a:r>
              <a:rPr lang="en-US" dirty="0" smtClean="0"/>
              <a:t>Conference Tampere, Finland</a:t>
            </a:r>
          </a:p>
          <a:p>
            <a:r>
              <a:rPr lang="en-US" dirty="0" smtClean="0"/>
              <a:t>Session: Language &amp; </a:t>
            </a:r>
            <a:r>
              <a:rPr lang="en-US" dirty="0" smtClean="0"/>
              <a:t>Power 2</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p:cNvSpPr>
            <a:spLocks noGrp="1" noChangeArrowheads="1"/>
          </p:cNvSpPr>
          <p:nvPr>
            <p:ph idx="1"/>
          </p:nvPr>
        </p:nvSpPr>
        <p:spPr/>
        <p:txBody>
          <a:bodyPr/>
          <a:lstStyle/>
          <a:p>
            <a:r>
              <a:rPr lang="en-US" dirty="0"/>
              <a:t>Pronunciation</a:t>
            </a:r>
          </a:p>
          <a:p>
            <a:r>
              <a:rPr lang="en-US" dirty="0"/>
              <a:t>Intonation</a:t>
            </a:r>
          </a:p>
          <a:p>
            <a:r>
              <a:rPr lang="en-US" dirty="0"/>
              <a:t>Vocabulary and Expressions</a:t>
            </a:r>
          </a:p>
          <a:p>
            <a:r>
              <a:rPr lang="en-US" dirty="0"/>
              <a:t>Structures</a:t>
            </a:r>
          </a:p>
          <a:p>
            <a:r>
              <a:rPr lang="en-US" dirty="0"/>
              <a:t>Speech </a:t>
            </a:r>
            <a:r>
              <a:rPr lang="en-US" dirty="0" smtClean="0"/>
              <a:t>Acts</a:t>
            </a:r>
          </a:p>
          <a:p>
            <a:r>
              <a:rPr lang="en-US" dirty="0" smtClean="0"/>
              <a:t>Non-verbal communication</a:t>
            </a:r>
          </a:p>
          <a:p>
            <a:pPr>
              <a:buNone/>
            </a:pPr>
            <a:endParaRPr lang="en-US" dirty="0"/>
          </a:p>
          <a:p>
            <a:pPr>
              <a:buFont typeface="Wingdings" pitchFamily="2" charset="2"/>
              <a:buNone/>
            </a:pPr>
            <a:endParaRPr lang="en-US" dirty="0"/>
          </a:p>
          <a:p>
            <a:endParaRPr lang="en-US" dirty="0"/>
          </a:p>
        </p:txBody>
      </p:sp>
      <p:sp>
        <p:nvSpPr>
          <p:cNvPr id="20482" name="Rectangle 2"/>
          <p:cNvSpPr>
            <a:spLocks noGrp="1" noChangeArrowheads="1"/>
          </p:cNvSpPr>
          <p:nvPr>
            <p:ph type="title"/>
          </p:nvPr>
        </p:nvSpPr>
        <p:spPr>
          <a:xfrm>
            <a:off x="931863" y="609601"/>
            <a:ext cx="7158037" cy="609600"/>
          </a:xfrm>
        </p:spPr>
        <p:txBody>
          <a:bodyPr>
            <a:normAutofit fontScale="90000"/>
          </a:bodyPr>
          <a:lstStyle/>
          <a:p>
            <a:r>
              <a:rPr lang="en-US" dirty="0"/>
              <a:t>Empathy</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p:cNvSpPr>
            <a:spLocks noGrp="1" noChangeArrowheads="1"/>
          </p:cNvSpPr>
          <p:nvPr>
            <p:ph idx="1"/>
          </p:nvPr>
        </p:nvSpPr>
        <p:spPr/>
        <p:txBody>
          <a:bodyPr/>
          <a:lstStyle/>
          <a:p>
            <a:r>
              <a:rPr lang="en-US" dirty="0"/>
              <a:t>Kanji-based vocabulary development</a:t>
            </a:r>
          </a:p>
          <a:p>
            <a:r>
              <a:rPr lang="en-US" dirty="0" smtClean="0"/>
              <a:t>Onomatopoeia </a:t>
            </a:r>
            <a:r>
              <a:rPr lang="en-US" dirty="0"/>
              <a:t>and </a:t>
            </a:r>
            <a:r>
              <a:rPr lang="en-US" dirty="0" smtClean="0"/>
              <a:t>Mimesis</a:t>
            </a:r>
            <a:endParaRPr lang="en-US" dirty="0"/>
          </a:p>
          <a:p>
            <a:r>
              <a:rPr lang="en-US" dirty="0"/>
              <a:t>Adjectives and Adverbs</a:t>
            </a:r>
          </a:p>
          <a:p>
            <a:r>
              <a:rPr lang="en-US" dirty="0"/>
              <a:t>Interjections</a:t>
            </a:r>
          </a:p>
          <a:p>
            <a:r>
              <a:rPr lang="en-US" dirty="0"/>
              <a:t>Cohesion</a:t>
            </a:r>
          </a:p>
          <a:p>
            <a:r>
              <a:rPr lang="en-US" dirty="0" smtClean="0"/>
              <a:t>Idiomatic relations</a:t>
            </a:r>
          </a:p>
          <a:p>
            <a:r>
              <a:rPr lang="en-US" dirty="0" smtClean="0"/>
              <a:t>Sophistication</a:t>
            </a:r>
            <a:endParaRPr lang="en-US" dirty="0"/>
          </a:p>
        </p:txBody>
      </p:sp>
      <p:sp>
        <p:nvSpPr>
          <p:cNvPr id="22530" name="Rectangle 2"/>
          <p:cNvSpPr>
            <a:spLocks noGrp="1" noChangeArrowheads="1"/>
          </p:cNvSpPr>
          <p:nvPr>
            <p:ph type="title"/>
          </p:nvPr>
        </p:nvSpPr>
        <p:spPr>
          <a:xfrm>
            <a:off x="931863" y="457201"/>
            <a:ext cx="7158037" cy="838200"/>
          </a:xfrm>
        </p:spPr>
        <p:txBody>
          <a:bodyPr>
            <a:normAutofit fontScale="90000"/>
          </a:bodyPr>
          <a:lstStyle/>
          <a:p>
            <a:r>
              <a:rPr lang="en-US" sz="3600" dirty="0" smtClean="0"/>
              <a:t>Vocabulary: synergy and empathy</a:t>
            </a:r>
            <a:endParaRPr lang="en-US" sz="36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3"/>
          <p:cNvSpPr>
            <a:spLocks noGrp="1" noChangeArrowheads="1"/>
          </p:cNvSpPr>
          <p:nvPr>
            <p:ph idx="1"/>
          </p:nvPr>
        </p:nvSpPr>
        <p:spPr/>
        <p:txBody>
          <a:bodyPr/>
          <a:lstStyle/>
          <a:p>
            <a:r>
              <a:rPr lang="en-US" sz="2400" dirty="0" smtClean="0"/>
              <a:t>Inter-connected structures</a:t>
            </a:r>
          </a:p>
          <a:p>
            <a:r>
              <a:rPr lang="en-US" sz="2400" dirty="0" err="1" smtClean="0"/>
              <a:t>Pronominals</a:t>
            </a:r>
            <a:endParaRPr lang="en-US" sz="2400" dirty="0" smtClean="0"/>
          </a:p>
          <a:p>
            <a:r>
              <a:rPr lang="en-US" sz="2400" dirty="0" smtClean="0"/>
              <a:t>Choices and preferred structures</a:t>
            </a:r>
          </a:p>
          <a:p>
            <a:r>
              <a:rPr lang="en-US" sz="2400" dirty="0" smtClean="0"/>
              <a:t>Presupposition</a:t>
            </a:r>
          </a:p>
          <a:p>
            <a:r>
              <a:rPr lang="en-US" sz="2400" dirty="0" smtClean="0"/>
              <a:t>Pragmatics</a:t>
            </a:r>
          </a:p>
          <a:p>
            <a:r>
              <a:rPr lang="en-US" sz="2400" dirty="0" smtClean="0"/>
              <a:t>Speech Acts</a:t>
            </a:r>
          </a:p>
          <a:p>
            <a:r>
              <a:rPr lang="en-US" sz="2400" dirty="0" smtClean="0"/>
              <a:t>Cohesion</a:t>
            </a:r>
          </a:p>
          <a:p>
            <a:r>
              <a:rPr lang="en-US" sz="2400" dirty="0" smtClean="0"/>
              <a:t>Speaker’s or writer’s viewpoint</a:t>
            </a:r>
          </a:p>
          <a:p>
            <a:r>
              <a:rPr lang="en-US" sz="2400" dirty="0" smtClean="0"/>
              <a:t>Ellipsis</a:t>
            </a:r>
          </a:p>
          <a:p>
            <a:endParaRPr lang="en-US" dirty="0"/>
          </a:p>
          <a:p>
            <a:pPr>
              <a:buFont typeface="Wingdings" pitchFamily="2" charset="2"/>
              <a:buNone/>
            </a:pPr>
            <a:endParaRPr lang="en-US" dirty="0"/>
          </a:p>
          <a:p>
            <a:endParaRPr lang="en-US" dirty="0"/>
          </a:p>
        </p:txBody>
      </p:sp>
      <p:sp>
        <p:nvSpPr>
          <p:cNvPr id="23554" name="Rectangle 2"/>
          <p:cNvSpPr>
            <a:spLocks noGrp="1" noChangeArrowheads="1"/>
          </p:cNvSpPr>
          <p:nvPr>
            <p:ph type="title"/>
          </p:nvPr>
        </p:nvSpPr>
        <p:spPr/>
        <p:txBody>
          <a:bodyPr>
            <a:normAutofit/>
          </a:bodyPr>
          <a:lstStyle/>
          <a:p>
            <a:r>
              <a:rPr lang="en-US" sz="3200" dirty="0" smtClean="0"/>
              <a:t>Structure and Discourse: synergy and empathy</a:t>
            </a:r>
            <a:endParaRPr lang="en-US" sz="32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r>
              <a:rPr lang="en-US" sz="2800" dirty="0" smtClean="0"/>
              <a:t>Sharing one’s views and experience with students through reading and discussion.</a:t>
            </a:r>
          </a:p>
          <a:p>
            <a:r>
              <a:rPr lang="en-US" sz="2800" dirty="0" smtClean="0"/>
              <a:t> Authoring reading materials.</a:t>
            </a:r>
          </a:p>
          <a:p>
            <a:r>
              <a:rPr lang="en-US" sz="2800" dirty="0" smtClean="0"/>
              <a:t>Learners learn not only the linguistic aspects but also knowledge about the topic.</a:t>
            </a:r>
          </a:p>
          <a:p>
            <a:r>
              <a:rPr lang="en-US" sz="2800" dirty="0" smtClean="0"/>
              <a:t>Encourage learners to remember the content, form their own opinions and express them in discussion. </a:t>
            </a:r>
          </a:p>
          <a:p>
            <a:r>
              <a:rPr lang="en-US" sz="2800" dirty="0" smtClean="0"/>
              <a:t>Interesting and individualized topics and episodes encourage learners to continue reading for in-depth comprehension. </a:t>
            </a:r>
          </a:p>
          <a:p>
            <a:r>
              <a:rPr lang="en-US" sz="2800" dirty="0" smtClean="0"/>
              <a:t>Total control of vocabulary, expressions and structures</a:t>
            </a:r>
          </a:p>
          <a:p>
            <a:r>
              <a:rPr lang="en-US" sz="2800" dirty="0" smtClean="0"/>
              <a:t>Authors have full understanding and control of the materials.</a:t>
            </a:r>
          </a:p>
          <a:p>
            <a:r>
              <a:rPr lang="en-US" sz="2800" dirty="0" smtClean="0"/>
              <a:t>No copyright issues – Internet friendly.</a:t>
            </a:r>
            <a:endParaRPr lang="en-US" sz="2800" dirty="0"/>
          </a:p>
        </p:txBody>
      </p:sp>
      <p:sp>
        <p:nvSpPr>
          <p:cNvPr id="2" name="Title 1"/>
          <p:cNvSpPr>
            <a:spLocks noGrp="1"/>
          </p:cNvSpPr>
          <p:nvPr>
            <p:ph type="title"/>
          </p:nvPr>
        </p:nvSpPr>
        <p:spPr>
          <a:xfrm>
            <a:off x="931863" y="381001"/>
            <a:ext cx="7158037" cy="914400"/>
          </a:xfrm>
        </p:spPr>
        <p:txBody>
          <a:bodyPr/>
          <a:lstStyle/>
          <a:p>
            <a:r>
              <a:rPr lang="en-US" sz="3600" dirty="0" smtClean="0"/>
              <a:t>Content-oriented approach</a:t>
            </a:r>
            <a:endParaRPr lang="en-US" sz="36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49325" y="1981200"/>
            <a:ext cx="7661275" cy="4343400"/>
          </a:xfrm>
        </p:spPr>
        <p:txBody>
          <a:bodyPr>
            <a:normAutofit fontScale="92500" lnSpcReduction="10000"/>
          </a:bodyPr>
          <a:lstStyle/>
          <a:p>
            <a:r>
              <a:rPr lang="en-US" sz="2400" dirty="0" smtClean="0"/>
              <a:t>Developing self-study materials</a:t>
            </a:r>
          </a:p>
          <a:p>
            <a:r>
              <a:rPr lang="en-US" sz="2400" dirty="0" smtClean="0"/>
              <a:t>Increasing accessibility using the Internet</a:t>
            </a:r>
          </a:p>
          <a:p>
            <a:r>
              <a:rPr lang="en-US" sz="2400" dirty="0" smtClean="0"/>
              <a:t>Pursuing synergistic effects</a:t>
            </a:r>
          </a:p>
          <a:p>
            <a:r>
              <a:rPr lang="en-US" sz="2400" dirty="0" smtClean="0"/>
              <a:t>Modular approach</a:t>
            </a:r>
          </a:p>
          <a:p>
            <a:r>
              <a:rPr lang="en-US" sz="2400" dirty="0" smtClean="0"/>
              <a:t>Content-oriented teaching and learning</a:t>
            </a:r>
          </a:p>
          <a:p>
            <a:r>
              <a:rPr lang="en-US" sz="2400" dirty="0" smtClean="0"/>
              <a:t>Short-term goals and objectives </a:t>
            </a:r>
          </a:p>
          <a:p>
            <a:r>
              <a:rPr lang="en-US" sz="2400" dirty="0" smtClean="0"/>
              <a:t>Web-based multi-dimensional instructional materials.</a:t>
            </a:r>
          </a:p>
          <a:p>
            <a:r>
              <a:rPr lang="en-US" sz="2400" dirty="0" smtClean="0"/>
              <a:t>Multi-dimensional environment via distance education with video-conference</a:t>
            </a:r>
          </a:p>
          <a:p>
            <a:r>
              <a:rPr lang="en-US" sz="2400" dirty="0" smtClean="0"/>
              <a:t> Communicative-Empathic teaching and learning strategy</a:t>
            </a:r>
            <a:endParaRPr lang="en-US" sz="2400" dirty="0"/>
          </a:p>
        </p:txBody>
      </p:sp>
      <p:sp>
        <p:nvSpPr>
          <p:cNvPr id="2" name="Title 1"/>
          <p:cNvSpPr>
            <a:spLocks noGrp="1"/>
          </p:cNvSpPr>
          <p:nvPr>
            <p:ph type="title"/>
          </p:nvPr>
        </p:nvSpPr>
        <p:spPr/>
        <p:txBody>
          <a:bodyPr>
            <a:normAutofit/>
          </a:bodyPr>
          <a:lstStyle/>
          <a:p>
            <a:r>
              <a:rPr lang="en-US" sz="3200" dirty="0" smtClean="0"/>
              <a:t>How to accelerate learning and acquisition</a:t>
            </a:r>
            <a:endParaRPr lang="en-US" sz="32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CA" dirty="0" smtClean="0"/>
              <a:t>Current program   </a:t>
            </a:r>
            <a:r>
              <a:rPr lang="en-CA" dirty="0" smtClean="0">
                <a:solidFill>
                  <a:schemeClr val="tx1">
                    <a:lumMod val="95000"/>
                    <a:lumOff val="5000"/>
                  </a:schemeClr>
                </a:solidFill>
              </a:rPr>
              <a:t>http://buna.arts.yorku.ca/</a:t>
            </a:r>
          </a:p>
          <a:p>
            <a:pPr lvl="1"/>
            <a:r>
              <a:rPr lang="en-CA" dirty="0" smtClean="0"/>
              <a:t>Open learning system</a:t>
            </a:r>
          </a:p>
          <a:p>
            <a:pPr lvl="1"/>
            <a:r>
              <a:rPr lang="en-CA" dirty="0" smtClean="0"/>
              <a:t>Multi-dimensional environment</a:t>
            </a:r>
          </a:p>
          <a:p>
            <a:pPr lvl="1"/>
            <a:r>
              <a:rPr lang="en-CA" dirty="0" smtClean="0"/>
              <a:t>Self-study instructional materials</a:t>
            </a:r>
          </a:p>
          <a:p>
            <a:pPr lvl="1"/>
            <a:r>
              <a:rPr lang="en-CA" dirty="0" smtClean="0"/>
              <a:t>Modular course design and materials</a:t>
            </a:r>
          </a:p>
          <a:p>
            <a:pPr lvl="1"/>
            <a:r>
              <a:rPr lang="en-CA" dirty="0" smtClean="0"/>
              <a:t>Content-based instructional materials</a:t>
            </a:r>
          </a:p>
          <a:p>
            <a:pPr lvl="1"/>
            <a:r>
              <a:rPr lang="en-CA" dirty="0" smtClean="0"/>
              <a:t>Video-streaming and recording</a:t>
            </a:r>
          </a:p>
          <a:p>
            <a:pPr lvl="1"/>
            <a:r>
              <a:rPr lang="en-CA" dirty="0" smtClean="0"/>
              <a:t>Free access to all the courses on the Internet</a:t>
            </a:r>
          </a:p>
          <a:p>
            <a:r>
              <a:rPr lang="en-CA" dirty="0" smtClean="0"/>
              <a:t>Students’ achievement</a:t>
            </a:r>
          </a:p>
          <a:p>
            <a:pPr lvl="1"/>
            <a:r>
              <a:rPr lang="en-CA" dirty="0" smtClean="0"/>
              <a:t>Regional and national speech contests</a:t>
            </a:r>
          </a:p>
          <a:p>
            <a:pPr lvl="1"/>
            <a:r>
              <a:rPr lang="en-CA" dirty="0" smtClean="0"/>
              <a:t>Proficiency tests</a:t>
            </a:r>
          </a:p>
          <a:p>
            <a:pPr lvl="1"/>
            <a:r>
              <a:rPr lang="en-CA" dirty="0" smtClean="0"/>
              <a:t>Exchange programs</a:t>
            </a:r>
          </a:p>
          <a:p>
            <a:pPr lvl="1"/>
            <a:r>
              <a:rPr lang="en-CA" dirty="0" smtClean="0"/>
              <a:t>JET program</a:t>
            </a:r>
          </a:p>
          <a:p>
            <a:pPr lvl="1"/>
            <a:endParaRPr lang="en-CA" dirty="0" smtClean="0"/>
          </a:p>
          <a:p>
            <a:pPr lvl="1"/>
            <a:endParaRPr lang="en-CA" dirty="0"/>
          </a:p>
        </p:txBody>
      </p:sp>
      <p:sp>
        <p:nvSpPr>
          <p:cNvPr id="3" name="Title 2"/>
          <p:cNvSpPr>
            <a:spLocks noGrp="1"/>
          </p:cNvSpPr>
          <p:nvPr>
            <p:ph type="title"/>
          </p:nvPr>
        </p:nvSpPr>
        <p:spPr/>
        <p:txBody>
          <a:bodyPr/>
          <a:lstStyle/>
          <a:p>
            <a:r>
              <a:rPr lang="en-CA" dirty="0" smtClean="0"/>
              <a:t>After 25 years</a:t>
            </a:r>
            <a:endParaRPr lang="en-CA"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CA" dirty="0" smtClean="0"/>
              <a:t>The direct experience with the Japanese language in an interactive, open-leaning environment was the most valuable part of the course. Japanese courses can be found at many institutions, but the method of teaching in this course was modern and highly innovative. I have taken many language courses and really appreciate and admire this new approach. No textbooks! </a:t>
            </a:r>
            <a:endParaRPr lang="en-CA" dirty="0"/>
          </a:p>
        </p:txBody>
      </p:sp>
      <p:sp>
        <p:nvSpPr>
          <p:cNvPr id="3" name="Title 2"/>
          <p:cNvSpPr>
            <a:spLocks noGrp="1"/>
          </p:cNvSpPr>
          <p:nvPr>
            <p:ph type="title"/>
          </p:nvPr>
        </p:nvSpPr>
        <p:spPr/>
        <p:txBody>
          <a:bodyPr/>
          <a:lstStyle/>
          <a:p>
            <a:r>
              <a:rPr lang="en-CA" dirty="0" smtClean="0"/>
              <a:t>Students’ feedback 1</a:t>
            </a:r>
            <a:endParaRPr lang="en-CA"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CA" dirty="0" smtClean="0"/>
              <a:t>I liked how it wasn’t a textbook-based course. That way, the material we learned was very applicable to often-seen daily conversations. The technology used to present lectures &amp; tutorials as well as practice material online was very useful </a:t>
            </a:r>
            <a:endParaRPr lang="en-CA" dirty="0"/>
          </a:p>
        </p:txBody>
      </p:sp>
      <p:sp>
        <p:nvSpPr>
          <p:cNvPr id="3" name="Title 2"/>
          <p:cNvSpPr>
            <a:spLocks noGrp="1"/>
          </p:cNvSpPr>
          <p:nvPr>
            <p:ph type="title"/>
          </p:nvPr>
        </p:nvSpPr>
        <p:spPr/>
        <p:txBody>
          <a:bodyPr/>
          <a:lstStyle/>
          <a:p>
            <a:r>
              <a:rPr lang="en-CA" dirty="0" smtClean="0"/>
              <a:t>Students’ feedback 2</a:t>
            </a:r>
            <a:endParaRPr lang="en-CA"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CA" dirty="0" smtClean="0"/>
              <a:t>The learning experience with no textbooks was very refreshing. Everyone in the class became quite close and had a very comfortable relationship, creating a wonderful learning environment. The professor’s clarity and amusing style of teaching was also very helpful in keeping the class interested and boosted class morale. The material also helped build a good foundation in conversational Japanese in terms of speaking, reading and writing.</a:t>
            </a:r>
            <a:endParaRPr lang="en-CA" dirty="0"/>
          </a:p>
        </p:txBody>
      </p:sp>
      <p:sp>
        <p:nvSpPr>
          <p:cNvPr id="3" name="Title 2"/>
          <p:cNvSpPr>
            <a:spLocks noGrp="1"/>
          </p:cNvSpPr>
          <p:nvPr>
            <p:ph type="title"/>
          </p:nvPr>
        </p:nvSpPr>
        <p:spPr/>
        <p:txBody>
          <a:bodyPr/>
          <a:lstStyle/>
          <a:p>
            <a:r>
              <a:rPr lang="en-CA" dirty="0" smtClean="0"/>
              <a:t>Students’ feedback 3</a:t>
            </a:r>
            <a:endParaRPr lang="en-CA"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CA" dirty="0" smtClean="0"/>
              <a:t>Online material helped with learning and studying. It made studying much motivational and easy at home as well. Instead of cramming notes, we can make sure we understand instead of more memorizing.</a:t>
            </a:r>
          </a:p>
          <a:p>
            <a:r>
              <a:rPr lang="en-CA" dirty="0" smtClean="0"/>
              <a:t>I like the lecture materials that Professor Ota made. It is better than textbooks. I value it the most.</a:t>
            </a:r>
          </a:p>
          <a:p>
            <a:r>
              <a:rPr lang="en-CA" dirty="0" smtClean="0"/>
              <a:t>I learned a different strategy for studying language without a textbook. </a:t>
            </a:r>
          </a:p>
          <a:p>
            <a:endParaRPr lang="en-CA" dirty="0"/>
          </a:p>
        </p:txBody>
      </p:sp>
      <p:sp>
        <p:nvSpPr>
          <p:cNvPr id="3" name="Title 2"/>
          <p:cNvSpPr>
            <a:spLocks noGrp="1"/>
          </p:cNvSpPr>
          <p:nvPr>
            <p:ph type="title"/>
          </p:nvPr>
        </p:nvSpPr>
        <p:spPr/>
        <p:txBody>
          <a:bodyPr/>
          <a:lstStyle/>
          <a:p>
            <a:r>
              <a:rPr lang="en-CA" dirty="0" smtClean="0"/>
              <a:t>Students’ feedback 4/5/6</a:t>
            </a:r>
            <a:endParaRPr lang="en-CA"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2000" dirty="0" smtClean="0"/>
              <a:t>Foreign language education in Japan</a:t>
            </a:r>
          </a:p>
          <a:p>
            <a:r>
              <a:rPr lang="en-US" sz="2000" dirty="0" smtClean="0"/>
              <a:t>Japanese language education for non-native speakers</a:t>
            </a:r>
          </a:p>
          <a:p>
            <a:r>
              <a:rPr lang="en-US" sz="2000" dirty="0" smtClean="0"/>
              <a:t>Role of the Japan Foundation in TJFL</a:t>
            </a:r>
          </a:p>
          <a:p>
            <a:pPr lvl="1"/>
            <a:r>
              <a:rPr lang="en-US" sz="2000" dirty="0" smtClean="0"/>
              <a:t>Instructional materials</a:t>
            </a:r>
          </a:p>
          <a:p>
            <a:pPr lvl="1"/>
            <a:r>
              <a:rPr lang="en-US" sz="2000" dirty="0" smtClean="0"/>
              <a:t>Teacher training</a:t>
            </a:r>
          </a:p>
          <a:p>
            <a:pPr lvl="1"/>
            <a:r>
              <a:rPr lang="en-US" sz="2000" dirty="0" smtClean="0"/>
              <a:t>The Japanese Language Proficiency Test</a:t>
            </a:r>
          </a:p>
          <a:p>
            <a:r>
              <a:rPr lang="en-US" sz="2000" dirty="0" smtClean="0"/>
              <a:t>Teaching strategies</a:t>
            </a:r>
          </a:p>
          <a:p>
            <a:r>
              <a:rPr lang="en-US" sz="2000" dirty="0" smtClean="0"/>
              <a:t>Textbook-centered learning and teaching </a:t>
            </a:r>
          </a:p>
          <a:p>
            <a:r>
              <a:rPr lang="en-US" sz="2000" dirty="0" smtClean="0"/>
              <a:t>Teacher training</a:t>
            </a:r>
          </a:p>
          <a:p>
            <a:pPr lvl="1"/>
            <a:r>
              <a:rPr lang="en-US" sz="2000" dirty="0" smtClean="0"/>
              <a:t>Mass-education model</a:t>
            </a:r>
          </a:p>
          <a:p>
            <a:pPr lvl="1"/>
            <a:r>
              <a:rPr lang="en-US" sz="2000" dirty="0" smtClean="0"/>
              <a:t>Eclectic model</a:t>
            </a:r>
          </a:p>
          <a:p>
            <a:pPr>
              <a:buNone/>
            </a:pPr>
            <a:endParaRPr lang="en-US" dirty="0" smtClean="0"/>
          </a:p>
          <a:p>
            <a:endParaRPr lang="en-US" dirty="0"/>
          </a:p>
        </p:txBody>
      </p:sp>
      <p:sp>
        <p:nvSpPr>
          <p:cNvPr id="2" name="Title 1"/>
          <p:cNvSpPr>
            <a:spLocks noGrp="1"/>
          </p:cNvSpPr>
          <p:nvPr>
            <p:ph type="title"/>
          </p:nvPr>
        </p:nvSpPr>
        <p:spPr>
          <a:xfrm>
            <a:off x="931863" y="609601"/>
            <a:ext cx="7158037" cy="685800"/>
          </a:xfrm>
        </p:spPr>
        <p:txBody>
          <a:bodyPr/>
          <a:lstStyle/>
          <a:p>
            <a:r>
              <a:rPr lang="en-US" sz="3600" dirty="0" smtClean="0"/>
              <a:t>Generic Approach</a:t>
            </a:r>
            <a:endParaRPr lang="en-US" sz="36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CA" dirty="0" smtClean="0"/>
              <a:t>Regional Japanese speech contests</a:t>
            </a:r>
          </a:p>
          <a:p>
            <a:r>
              <a:rPr lang="en-CA" dirty="0" smtClean="0"/>
              <a:t>National Japanese speech contests</a:t>
            </a:r>
          </a:p>
          <a:p>
            <a:r>
              <a:rPr lang="en-CA" dirty="0" smtClean="0"/>
              <a:t>The Japanese Language Proficiency Test</a:t>
            </a:r>
          </a:p>
          <a:p>
            <a:r>
              <a:rPr lang="en-CA" dirty="0" smtClean="0"/>
              <a:t>JET Program</a:t>
            </a:r>
          </a:p>
          <a:p>
            <a:r>
              <a:rPr lang="en-CA" dirty="0" smtClean="0"/>
              <a:t>Exchange programs</a:t>
            </a:r>
            <a:endParaRPr lang="en-CA" dirty="0"/>
          </a:p>
        </p:txBody>
      </p:sp>
      <p:sp>
        <p:nvSpPr>
          <p:cNvPr id="3" name="Title 2"/>
          <p:cNvSpPr>
            <a:spLocks noGrp="1"/>
          </p:cNvSpPr>
          <p:nvPr>
            <p:ph type="title"/>
          </p:nvPr>
        </p:nvSpPr>
        <p:spPr/>
        <p:txBody>
          <a:bodyPr/>
          <a:lstStyle/>
          <a:p>
            <a:r>
              <a:rPr lang="en-CA" dirty="0" err="1" smtClean="0"/>
              <a:t>Stdents</a:t>
            </a:r>
            <a:r>
              <a:rPr lang="en-CA" dirty="0" smtClean="0"/>
              <a:t>’ performance</a:t>
            </a:r>
            <a:endParaRPr lang="en-CA"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CA" dirty="0" smtClean="0"/>
              <a:t>Empowering both instructors and learners in more creative, innovative, dynamic and open learning environment.</a:t>
            </a:r>
          </a:p>
          <a:p>
            <a:r>
              <a:rPr lang="en-CA" dirty="0" smtClean="0"/>
              <a:t>Designing more learner-centred and individualized courses.</a:t>
            </a:r>
          </a:p>
          <a:p>
            <a:r>
              <a:rPr lang="en-CA" dirty="0" smtClean="0"/>
              <a:t>Reaching out to those who do not have access to courses and materials in the world.</a:t>
            </a:r>
          </a:p>
          <a:p>
            <a:r>
              <a:rPr lang="en-CA" dirty="0" smtClean="0"/>
              <a:t> Changing the old paradigm to a new one.</a:t>
            </a:r>
          </a:p>
          <a:p>
            <a:r>
              <a:rPr lang="en-CA" dirty="0" smtClean="0"/>
              <a:t>Regaining language </a:t>
            </a:r>
            <a:r>
              <a:rPr lang="en-CA" smtClean="0"/>
              <a:t>professionals hegemony </a:t>
            </a:r>
            <a:r>
              <a:rPr lang="en-CA" dirty="0" smtClean="0"/>
              <a:t>over textbooks. </a:t>
            </a:r>
            <a:endParaRPr lang="en-CA" dirty="0"/>
          </a:p>
        </p:txBody>
      </p:sp>
      <p:sp>
        <p:nvSpPr>
          <p:cNvPr id="3" name="Title 2"/>
          <p:cNvSpPr>
            <a:spLocks noGrp="1"/>
          </p:cNvSpPr>
          <p:nvPr>
            <p:ph type="title"/>
          </p:nvPr>
        </p:nvSpPr>
        <p:spPr/>
        <p:txBody>
          <a:bodyPr/>
          <a:lstStyle/>
          <a:p>
            <a:r>
              <a:rPr lang="en-CA" dirty="0" smtClean="0"/>
              <a:t>Conclusion:</a:t>
            </a:r>
            <a:endParaRPr lang="en-CA"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r>
              <a:rPr lang="en-CA" dirty="0" smtClean="0"/>
              <a:t>Japanese Studies Programme at York University</a:t>
            </a:r>
          </a:p>
          <a:p>
            <a:r>
              <a:rPr lang="en-CA" dirty="0" smtClean="0">
                <a:hlinkClick r:id="rId2"/>
              </a:rPr>
              <a:t>http://buna.arts.yorku.ca/</a:t>
            </a:r>
            <a:endParaRPr lang="en-CA" dirty="0" smtClean="0"/>
          </a:p>
          <a:p>
            <a:endParaRPr lang="en-CA" dirty="0" smtClean="0"/>
          </a:p>
          <a:p>
            <a:r>
              <a:rPr lang="en-CA" dirty="0" err="1" smtClean="0"/>
              <a:t>Gass</a:t>
            </a:r>
            <a:r>
              <a:rPr lang="en-CA" dirty="0" smtClean="0"/>
              <a:t>, S. &amp; L. </a:t>
            </a:r>
            <a:r>
              <a:rPr lang="en-CA" dirty="0" err="1" smtClean="0"/>
              <a:t>Selinker</a:t>
            </a:r>
            <a:r>
              <a:rPr lang="en-CA" dirty="0" smtClean="0"/>
              <a:t> (2001) </a:t>
            </a:r>
            <a:r>
              <a:rPr lang="en-CA" i="1" dirty="0" smtClean="0"/>
              <a:t>Second Language Acquisition: An Introductory Course</a:t>
            </a:r>
            <a:r>
              <a:rPr lang="en-CA" dirty="0" smtClean="0"/>
              <a:t>, 2</a:t>
            </a:r>
            <a:r>
              <a:rPr lang="en-CA" baseline="30000" dirty="0" smtClean="0"/>
              <a:t>nd</a:t>
            </a:r>
            <a:r>
              <a:rPr lang="en-CA" dirty="0" smtClean="0"/>
              <a:t> ed. , London: Lawrence Erlbaum Associates.</a:t>
            </a:r>
          </a:p>
          <a:p>
            <a:r>
              <a:rPr lang="en-CA" dirty="0" smtClean="0"/>
              <a:t>Matsuo, K. &amp; A. Hamada (2006) ‘Adaptation of the CEF to Japanese Language Education – An analysis of the Japanese Language Guidelines for Upper Secondary Schools in Berlin, Germany’, </a:t>
            </a:r>
            <a:r>
              <a:rPr lang="en-CA" i="1" dirty="0" smtClean="0"/>
              <a:t>Japanese Language Education in the World</a:t>
            </a:r>
            <a:r>
              <a:rPr lang="en-CA" dirty="0" smtClean="0"/>
              <a:t>, Vol. 16, pp. 155-168.</a:t>
            </a:r>
          </a:p>
          <a:p>
            <a:r>
              <a:rPr lang="en-CA" dirty="0" smtClean="0"/>
              <a:t>Richards, J.C. &amp; D. </a:t>
            </a:r>
            <a:r>
              <a:rPr lang="en-CA" dirty="0" err="1" smtClean="0"/>
              <a:t>Nunan</a:t>
            </a:r>
            <a:r>
              <a:rPr lang="en-CA" dirty="0" smtClean="0"/>
              <a:t> (eds.)(1990) </a:t>
            </a:r>
            <a:r>
              <a:rPr lang="en-CA" i="1" dirty="0" smtClean="0"/>
              <a:t>Second Language Teacher Education</a:t>
            </a:r>
            <a:r>
              <a:rPr lang="en-CA" dirty="0" smtClean="0"/>
              <a:t>, Cambridge University Press.</a:t>
            </a:r>
          </a:p>
          <a:p>
            <a:r>
              <a:rPr lang="en-CA" dirty="0" smtClean="0"/>
              <a:t>The Japan Foundation (2006) </a:t>
            </a:r>
            <a:r>
              <a:rPr lang="en-CA" i="1" dirty="0" smtClean="0"/>
              <a:t>Series for Japanese Language Teaching Pedagogy 1 -14.</a:t>
            </a:r>
          </a:p>
          <a:p>
            <a:r>
              <a:rPr lang="en-US" dirty="0" smtClean="0"/>
              <a:t>Wallace, Michael J.(1991) </a:t>
            </a:r>
            <a:r>
              <a:rPr lang="en-US" i="1" dirty="0" smtClean="0"/>
              <a:t>Training Foreign Language Teachers: A reflective approach</a:t>
            </a:r>
            <a:r>
              <a:rPr lang="en-US" dirty="0" smtClean="0"/>
              <a:t>, Cambridge University Press. </a:t>
            </a:r>
            <a:endParaRPr lang="en-CA" dirty="0" smtClean="0"/>
          </a:p>
          <a:p>
            <a:endParaRPr lang="en-CA" i="1" dirty="0" smtClean="0"/>
          </a:p>
          <a:p>
            <a:endParaRPr lang="en-CA" i="1" dirty="0"/>
          </a:p>
        </p:txBody>
      </p:sp>
      <p:sp>
        <p:nvSpPr>
          <p:cNvPr id="3" name="Title 2"/>
          <p:cNvSpPr>
            <a:spLocks noGrp="1"/>
          </p:cNvSpPr>
          <p:nvPr>
            <p:ph type="title"/>
          </p:nvPr>
        </p:nvSpPr>
        <p:spPr/>
        <p:txBody>
          <a:bodyPr/>
          <a:lstStyle/>
          <a:p>
            <a:r>
              <a:rPr lang="en-CA" dirty="0" smtClean="0"/>
              <a:t>References:</a:t>
            </a:r>
            <a:endParaRPr lang="en-CA"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r>
              <a:rPr lang="en-CA" dirty="0" smtClean="0"/>
              <a:t>Most institutions are using textbooks.</a:t>
            </a:r>
          </a:p>
          <a:p>
            <a:r>
              <a:rPr lang="en-CA" dirty="0" smtClean="0"/>
              <a:t>Multi-media resources are developed for textbooks.</a:t>
            </a:r>
          </a:p>
          <a:p>
            <a:r>
              <a:rPr lang="en-CA" dirty="0" smtClean="0"/>
              <a:t>Textbooks dictate the syllabi.</a:t>
            </a:r>
          </a:p>
          <a:p>
            <a:r>
              <a:rPr lang="en-CA" dirty="0" smtClean="0"/>
              <a:t>Hardly any web-based open-learning environment.</a:t>
            </a:r>
          </a:p>
          <a:p>
            <a:r>
              <a:rPr lang="en-CA" dirty="0" smtClean="0"/>
              <a:t>Language professionals are treated as the second class citizens.</a:t>
            </a:r>
          </a:p>
          <a:p>
            <a:r>
              <a:rPr lang="en-CA" dirty="0" smtClean="0"/>
              <a:t>Many literature people are teaching languages.</a:t>
            </a:r>
          </a:p>
          <a:p>
            <a:r>
              <a:rPr lang="en-CA" dirty="0" smtClean="0"/>
              <a:t>Instructors and learners develop textbook dependency syndrome.</a:t>
            </a:r>
          </a:p>
          <a:p>
            <a:r>
              <a:rPr lang="en-CA" dirty="0" smtClean="0"/>
              <a:t>Supporting organizations are very slow in paradigm shifts.</a:t>
            </a:r>
          </a:p>
          <a:p>
            <a:r>
              <a:rPr lang="en-CA" dirty="0" smtClean="0"/>
              <a:t>Criteria for testing and measurement are far beyond the scope of textbook teaching and learning.  </a:t>
            </a:r>
          </a:p>
          <a:p>
            <a:endParaRPr lang="en-CA" dirty="0" smtClean="0"/>
          </a:p>
          <a:p>
            <a:endParaRPr lang="en-CA" dirty="0"/>
          </a:p>
        </p:txBody>
      </p:sp>
      <p:sp>
        <p:nvSpPr>
          <p:cNvPr id="3" name="Title 2"/>
          <p:cNvSpPr>
            <a:spLocks noGrp="1"/>
          </p:cNvSpPr>
          <p:nvPr>
            <p:ph type="title"/>
          </p:nvPr>
        </p:nvSpPr>
        <p:spPr/>
        <p:txBody>
          <a:bodyPr>
            <a:normAutofit fontScale="90000"/>
          </a:bodyPr>
          <a:lstStyle/>
          <a:p>
            <a:r>
              <a:rPr lang="en-CA" dirty="0" smtClean="0"/>
              <a:t>Current state of affairs in FLT/FLL</a:t>
            </a:r>
            <a:endParaRPr lang="en-CA"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endParaRPr lang="en-CA" dirty="0" smtClean="0"/>
          </a:p>
          <a:p>
            <a:pPr lvl="1"/>
            <a:r>
              <a:rPr lang="en-CA" dirty="0" smtClean="0"/>
              <a:t>Anyone can teach with a textbook.</a:t>
            </a:r>
          </a:p>
          <a:p>
            <a:pPr lvl="1"/>
            <a:r>
              <a:rPr lang="en-CA" dirty="0" smtClean="0"/>
              <a:t>Can maintain the minimum standard.</a:t>
            </a:r>
          </a:p>
          <a:p>
            <a:pPr lvl="1"/>
            <a:r>
              <a:rPr lang="en-CA" dirty="0" smtClean="0"/>
              <a:t>Simple teaching method.</a:t>
            </a:r>
          </a:p>
          <a:p>
            <a:pPr lvl="1"/>
            <a:r>
              <a:rPr lang="en-CA" dirty="0" smtClean="0"/>
              <a:t>Teachers and learners feel comfortable.</a:t>
            </a:r>
          </a:p>
          <a:p>
            <a:pPr lvl="1"/>
            <a:r>
              <a:rPr lang="en-CA" dirty="0" smtClean="0"/>
              <a:t>Publishers’ business.</a:t>
            </a:r>
          </a:p>
          <a:p>
            <a:pPr lvl="1"/>
            <a:r>
              <a:rPr lang="en-CA" dirty="0" smtClean="0"/>
              <a:t>Supporting organizations’ paradigm – the Japan Foundation. </a:t>
            </a:r>
          </a:p>
          <a:p>
            <a:pPr lvl="1"/>
            <a:r>
              <a:rPr lang="en-CA" dirty="0" smtClean="0"/>
              <a:t>Testing – Japanese Language Proficiency Test.</a:t>
            </a:r>
          </a:p>
          <a:p>
            <a:pPr lvl="1"/>
            <a:r>
              <a:rPr lang="en-CA" dirty="0" smtClean="0"/>
              <a:t>Inertia in the old paradigm.</a:t>
            </a:r>
          </a:p>
          <a:p>
            <a:pPr lvl="1"/>
            <a:endParaRPr lang="en-CA" dirty="0"/>
          </a:p>
        </p:txBody>
      </p:sp>
      <p:sp>
        <p:nvSpPr>
          <p:cNvPr id="3" name="Title 2"/>
          <p:cNvSpPr>
            <a:spLocks noGrp="1"/>
          </p:cNvSpPr>
          <p:nvPr>
            <p:ph type="title"/>
          </p:nvPr>
        </p:nvSpPr>
        <p:spPr/>
        <p:txBody>
          <a:bodyPr>
            <a:noAutofit/>
          </a:bodyPr>
          <a:lstStyle/>
          <a:p>
            <a:r>
              <a:rPr lang="en-CA" sz="3200" dirty="0" smtClean="0"/>
              <a:t>Why are people still using textbooks?</a:t>
            </a:r>
            <a:endParaRPr lang="en-CA" sz="32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r>
              <a:rPr lang="en-CA" dirty="0" smtClean="0"/>
              <a:t>Language learning and acquisition does not take place as textbooks dictate.</a:t>
            </a:r>
          </a:p>
          <a:p>
            <a:r>
              <a:rPr lang="en-CA" dirty="0" smtClean="0"/>
              <a:t>Instructors and learners develop textbook dependency. </a:t>
            </a:r>
          </a:p>
          <a:p>
            <a:r>
              <a:rPr lang="en-CA" dirty="0" smtClean="0"/>
              <a:t>Textbooks are static, inflexible, and often boring.</a:t>
            </a:r>
          </a:p>
          <a:p>
            <a:r>
              <a:rPr lang="en-CA" dirty="0" smtClean="0"/>
              <a:t>Two-dimensional.</a:t>
            </a:r>
          </a:p>
          <a:p>
            <a:r>
              <a:rPr lang="en-CA" dirty="0" smtClean="0"/>
              <a:t>Too expensive. </a:t>
            </a:r>
          </a:p>
          <a:p>
            <a:r>
              <a:rPr lang="en-CA" dirty="0" smtClean="0"/>
              <a:t>Internet accessibility is limited due to the copyright issues.</a:t>
            </a:r>
          </a:p>
          <a:p>
            <a:r>
              <a:rPr lang="en-CA" dirty="0" smtClean="0"/>
              <a:t>Not much room for creativity and innovation.</a:t>
            </a:r>
          </a:p>
          <a:p>
            <a:r>
              <a:rPr lang="en-CA" dirty="0" smtClean="0"/>
              <a:t>Authors cannot modify or correct errors for a long time.</a:t>
            </a:r>
          </a:p>
          <a:p>
            <a:r>
              <a:rPr lang="en-CA" dirty="0" smtClean="0"/>
              <a:t>Users cannot modify textbooks.</a:t>
            </a:r>
          </a:p>
          <a:p>
            <a:r>
              <a:rPr lang="en-CA" dirty="0" smtClean="0"/>
              <a:t>Textbooks have restrictions imposed by publishers. </a:t>
            </a:r>
          </a:p>
          <a:p>
            <a:endParaRPr lang="en-CA" dirty="0"/>
          </a:p>
        </p:txBody>
      </p:sp>
      <p:sp>
        <p:nvSpPr>
          <p:cNvPr id="3" name="Title 2"/>
          <p:cNvSpPr>
            <a:spLocks noGrp="1"/>
          </p:cNvSpPr>
          <p:nvPr>
            <p:ph type="title"/>
          </p:nvPr>
        </p:nvSpPr>
        <p:spPr/>
        <p:txBody>
          <a:bodyPr>
            <a:normAutofit/>
          </a:bodyPr>
          <a:lstStyle/>
          <a:p>
            <a:r>
              <a:rPr lang="en-CA" sz="3600" dirty="0" smtClean="0"/>
              <a:t>What’s wrong with using textbooks?</a:t>
            </a:r>
            <a:endParaRPr lang="en-CA" sz="36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49325" y="1752600"/>
            <a:ext cx="7585075" cy="4724400"/>
          </a:xfrm>
        </p:spPr>
        <p:txBody>
          <a:bodyPr>
            <a:normAutofit fontScale="92500" lnSpcReduction="20000"/>
          </a:bodyPr>
          <a:lstStyle/>
          <a:p>
            <a:r>
              <a:rPr lang="en-US" sz="2400" dirty="0" smtClean="0"/>
              <a:t>Modular-Synergy approach</a:t>
            </a:r>
          </a:p>
          <a:p>
            <a:pPr lvl="1"/>
            <a:r>
              <a:rPr lang="en-US" sz="2000" dirty="0" smtClean="0"/>
              <a:t>No core textbook</a:t>
            </a:r>
          </a:p>
          <a:p>
            <a:pPr lvl="1"/>
            <a:r>
              <a:rPr lang="en-US" sz="2000" dirty="0" smtClean="0"/>
              <a:t>Authoring instructional materials for specific purposes</a:t>
            </a:r>
          </a:p>
          <a:p>
            <a:pPr lvl="1"/>
            <a:r>
              <a:rPr lang="en-US" sz="2000" dirty="0" smtClean="0"/>
              <a:t>Each module has its own syllabus.</a:t>
            </a:r>
          </a:p>
          <a:p>
            <a:pPr lvl="1"/>
            <a:r>
              <a:rPr lang="en-US" sz="2000" dirty="0" smtClean="0"/>
              <a:t>Modules enhance synergistic effects.</a:t>
            </a:r>
          </a:p>
          <a:p>
            <a:pPr lvl="1"/>
            <a:r>
              <a:rPr lang="en-US" sz="2000" dirty="0" smtClean="0"/>
              <a:t>Developing materials to enhance synergy</a:t>
            </a:r>
          </a:p>
          <a:p>
            <a:pPr lvl="1"/>
            <a:r>
              <a:rPr lang="en-US" sz="2000" dirty="0" smtClean="0"/>
              <a:t>Personalizing instructional materials</a:t>
            </a:r>
          </a:p>
          <a:p>
            <a:pPr lvl="1"/>
            <a:r>
              <a:rPr lang="en-US" sz="2000" dirty="0" smtClean="0"/>
              <a:t>Developing internally condensed materials for short study period</a:t>
            </a:r>
          </a:p>
          <a:p>
            <a:pPr lvl="1"/>
            <a:r>
              <a:rPr lang="en-US" sz="2000" dirty="0" smtClean="0"/>
              <a:t>Communicative-empathic approach</a:t>
            </a:r>
          </a:p>
          <a:p>
            <a:pPr lvl="1"/>
            <a:r>
              <a:rPr lang="en-US" sz="2000" dirty="0" smtClean="0"/>
              <a:t>Content-based language learning</a:t>
            </a:r>
          </a:p>
          <a:p>
            <a:pPr lvl="1"/>
            <a:r>
              <a:rPr lang="en-US" sz="2000" dirty="0" smtClean="0"/>
              <a:t>Language learning for university education</a:t>
            </a:r>
          </a:p>
          <a:p>
            <a:pPr lvl="1"/>
            <a:r>
              <a:rPr lang="en-US" sz="2000" dirty="0" smtClean="0"/>
              <a:t>Taking advantage of extra curricular activities</a:t>
            </a:r>
          </a:p>
          <a:p>
            <a:pPr lvl="1"/>
            <a:r>
              <a:rPr lang="en-US" sz="2000" dirty="0" smtClean="0"/>
              <a:t>Increasing accessibility via the Internet </a:t>
            </a:r>
          </a:p>
          <a:p>
            <a:pPr lvl="1"/>
            <a:r>
              <a:rPr lang="en-US" sz="2000" dirty="0" smtClean="0"/>
              <a:t>Technology Enhanced Learning (TEL)</a:t>
            </a:r>
          </a:p>
          <a:p>
            <a:pPr lvl="1"/>
            <a:r>
              <a:rPr lang="en-US" sz="2000" dirty="0" smtClean="0"/>
              <a:t>Multi-dimensional – involving distant learners</a:t>
            </a:r>
          </a:p>
          <a:p>
            <a:pPr lvl="1"/>
            <a:r>
              <a:rPr lang="en-US" sz="2000" dirty="0" smtClean="0"/>
              <a:t>Empowering language professionals</a:t>
            </a:r>
          </a:p>
          <a:p>
            <a:pPr lvl="1"/>
            <a:endParaRPr lang="en-US" sz="2000" dirty="0" smtClean="0"/>
          </a:p>
          <a:p>
            <a:pPr lvl="1"/>
            <a:endParaRPr lang="en-US" sz="2000" dirty="0" smtClean="0"/>
          </a:p>
          <a:p>
            <a:pPr lvl="1">
              <a:buNone/>
            </a:pPr>
            <a:endParaRPr lang="en-US" sz="2000" dirty="0" smtClean="0"/>
          </a:p>
          <a:p>
            <a:pPr lvl="1"/>
            <a:endParaRPr lang="en-US" sz="2000" dirty="0" smtClean="0"/>
          </a:p>
          <a:p>
            <a:pPr lvl="1"/>
            <a:endParaRPr lang="en-US" sz="2000" dirty="0" smtClean="0"/>
          </a:p>
          <a:p>
            <a:pPr lvl="1"/>
            <a:endParaRPr lang="en-US" sz="2000" dirty="0" smtClean="0"/>
          </a:p>
          <a:p>
            <a:pPr lvl="1"/>
            <a:endParaRPr lang="en-US" sz="2000" dirty="0" smtClean="0"/>
          </a:p>
          <a:p>
            <a:pPr lvl="1"/>
            <a:endParaRPr lang="en-US" sz="2000" dirty="0" smtClean="0"/>
          </a:p>
          <a:p>
            <a:endParaRPr lang="en-US" sz="2400" dirty="0"/>
          </a:p>
        </p:txBody>
      </p:sp>
      <p:sp>
        <p:nvSpPr>
          <p:cNvPr id="2" name="Title 1"/>
          <p:cNvSpPr>
            <a:spLocks noGrp="1"/>
          </p:cNvSpPr>
          <p:nvPr>
            <p:ph type="title"/>
          </p:nvPr>
        </p:nvSpPr>
        <p:spPr>
          <a:xfrm>
            <a:off x="931863" y="457201"/>
            <a:ext cx="7158037" cy="838200"/>
          </a:xfrm>
        </p:spPr>
        <p:txBody>
          <a:bodyPr/>
          <a:lstStyle/>
          <a:p>
            <a:r>
              <a:rPr lang="en-US" sz="3600" dirty="0" smtClean="0"/>
              <a:t>Diversity Model</a:t>
            </a:r>
            <a:endParaRPr lang="en-US" sz="36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3"/>
          <p:cNvSpPr>
            <a:spLocks noGrp="1" noChangeArrowheads="1"/>
          </p:cNvSpPr>
          <p:nvPr>
            <p:ph idx="1"/>
          </p:nvPr>
        </p:nvSpPr>
        <p:spPr/>
        <p:txBody>
          <a:bodyPr/>
          <a:lstStyle/>
          <a:p>
            <a:r>
              <a:rPr lang="en-US" sz="2800" dirty="0" smtClean="0"/>
              <a:t>Communicative-Empathic Approach</a:t>
            </a:r>
          </a:p>
          <a:p>
            <a:pPr lvl="1"/>
            <a:r>
              <a:rPr lang="en-US" sz="2400" dirty="0" smtClean="0"/>
              <a:t>Enhance </a:t>
            </a:r>
            <a:r>
              <a:rPr lang="en-US" sz="2400" dirty="0"/>
              <a:t>speaker’s communicative competence through </a:t>
            </a:r>
            <a:r>
              <a:rPr lang="en-US" sz="2400" dirty="0" smtClean="0"/>
              <a:t>communication and empathy</a:t>
            </a:r>
            <a:endParaRPr lang="en-US" sz="2400" dirty="0"/>
          </a:p>
          <a:p>
            <a:pPr lvl="2"/>
            <a:r>
              <a:rPr lang="en-US" sz="2200" dirty="0"/>
              <a:t>Natural Approach</a:t>
            </a:r>
          </a:p>
          <a:p>
            <a:pPr lvl="2"/>
            <a:r>
              <a:rPr lang="en-US" sz="2200" dirty="0"/>
              <a:t>Situational Approach</a:t>
            </a:r>
          </a:p>
          <a:p>
            <a:pPr lvl="2"/>
            <a:r>
              <a:rPr lang="en-US" sz="2200" dirty="0"/>
              <a:t>Acquisition Order Hypothesis</a:t>
            </a:r>
          </a:p>
          <a:p>
            <a:pPr lvl="2"/>
            <a:r>
              <a:rPr lang="en-US" sz="2200" dirty="0"/>
              <a:t>Input-Intake Hypothesis</a:t>
            </a:r>
          </a:p>
          <a:p>
            <a:pPr lvl="2"/>
            <a:r>
              <a:rPr lang="en-US" sz="2200" dirty="0"/>
              <a:t>Monitor Model</a:t>
            </a:r>
          </a:p>
          <a:p>
            <a:pPr lvl="2"/>
            <a:r>
              <a:rPr lang="en-US" sz="2200" dirty="0" err="1"/>
              <a:t>Interlanguage</a:t>
            </a:r>
            <a:r>
              <a:rPr lang="en-US" sz="2200" dirty="0"/>
              <a:t> Hypothesis</a:t>
            </a:r>
          </a:p>
          <a:p>
            <a:pPr lvl="2"/>
            <a:r>
              <a:rPr lang="en-US" sz="2200" dirty="0"/>
              <a:t>Acculturation </a:t>
            </a:r>
            <a:r>
              <a:rPr lang="en-US" sz="2200" dirty="0" smtClean="0"/>
              <a:t>Model</a:t>
            </a:r>
          </a:p>
          <a:p>
            <a:pPr lvl="2"/>
            <a:r>
              <a:rPr lang="en-US" sz="2200" dirty="0" smtClean="0"/>
              <a:t>Cross-cultural communication</a:t>
            </a:r>
            <a:endParaRPr lang="en-US" sz="2200" dirty="0"/>
          </a:p>
          <a:p>
            <a:pPr lvl="1">
              <a:buFont typeface="Wingdings" pitchFamily="2" charset="2"/>
              <a:buNone/>
            </a:pPr>
            <a:endParaRPr lang="en-US" sz="2400" dirty="0"/>
          </a:p>
          <a:p>
            <a:pPr lvl="1">
              <a:buFont typeface="Wingdings" pitchFamily="2" charset="2"/>
              <a:buNone/>
            </a:pPr>
            <a:endParaRPr lang="en-US" sz="2400" dirty="0"/>
          </a:p>
          <a:p>
            <a:pPr lvl="1"/>
            <a:endParaRPr lang="en-US" sz="2400" dirty="0"/>
          </a:p>
          <a:p>
            <a:endParaRPr lang="en-US" sz="2800" dirty="0"/>
          </a:p>
        </p:txBody>
      </p:sp>
      <p:sp>
        <p:nvSpPr>
          <p:cNvPr id="18434" name="Rectangle 2"/>
          <p:cNvSpPr>
            <a:spLocks noGrp="1" noChangeArrowheads="1"/>
          </p:cNvSpPr>
          <p:nvPr>
            <p:ph type="title"/>
          </p:nvPr>
        </p:nvSpPr>
        <p:spPr>
          <a:xfrm>
            <a:off x="931863" y="457201"/>
            <a:ext cx="7158037" cy="762000"/>
          </a:xfrm>
        </p:spPr>
        <p:txBody>
          <a:bodyPr>
            <a:normAutofit/>
          </a:bodyPr>
          <a:lstStyle/>
          <a:p>
            <a:r>
              <a:rPr lang="en-US" sz="3200" dirty="0" smtClean="0"/>
              <a:t>Pedagogy:</a:t>
            </a:r>
            <a:endParaRPr lang="en-US" sz="32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3"/>
          <p:cNvSpPr>
            <a:spLocks noGrp="1" noChangeArrowheads="1"/>
          </p:cNvSpPr>
          <p:nvPr>
            <p:ph idx="1"/>
          </p:nvPr>
        </p:nvSpPr>
        <p:spPr/>
        <p:txBody>
          <a:bodyPr/>
          <a:lstStyle/>
          <a:p>
            <a:r>
              <a:rPr lang="en-US" sz="2800" dirty="0"/>
              <a:t>Audio-Lingual Paradigm: Productivity</a:t>
            </a:r>
          </a:p>
          <a:p>
            <a:pPr lvl="1"/>
            <a:r>
              <a:rPr lang="en-US" sz="2400" dirty="0"/>
              <a:t>Pattern and substitution</a:t>
            </a:r>
          </a:p>
          <a:p>
            <a:r>
              <a:rPr lang="en-US" sz="2800" dirty="0"/>
              <a:t>Generative-Cognitive Paradigm: Creativity</a:t>
            </a:r>
          </a:p>
          <a:p>
            <a:pPr lvl="1"/>
            <a:r>
              <a:rPr lang="en-US" sz="2400" dirty="0"/>
              <a:t>Rule-oriented </a:t>
            </a:r>
          </a:p>
          <a:p>
            <a:r>
              <a:rPr lang="en-US" sz="2800" dirty="0"/>
              <a:t>Functional Paradigm: Productivity &amp; Creativity</a:t>
            </a:r>
          </a:p>
          <a:p>
            <a:pPr lvl="1"/>
            <a:r>
              <a:rPr lang="en-US" sz="2400" dirty="0"/>
              <a:t>Function-oriented</a:t>
            </a:r>
          </a:p>
          <a:p>
            <a:r>
              <a:rPr lang="en-US" sz="2800" dirty="0"/>
              <a:t>Communicative Paradigm: </a:t>
            </a:r>
            <a:r>
              <a:rPr lang="en-US" sz="2800" dirty="0" smtClean="0"/>
              <a:t>???</a:t>
            </a:r>
            <a:endParaRPr lang="en-US" sz="2800" dirty="0"/>
          </a:p>
        </p:txBody>
      </p:sp>
      <p:sp>
        <p:nvSpPr>
          <p:cNvPr id="25602" name="Rectangle 2"/>
          <p:cNvSpPr>
            <a:spLocks noGrp="1" noChangeArrowheads="1"/>
          </p:cNvSpPr>
          <p:nvPr>
            <p:ph type="title"/>
          </p:nvPr>
        </p:nvSpPr>
        <p:spPr>
          <a:xfrm>
            <a:off x="931863" y="609601"/>
            <a:ext cx="7158037" cy="685800"/>
          </a:xfrm>
        </p:spPr>
        <p:txBody>
          <a:bodyPr/>
          <a:lstStyle/>
          <a:p>
            <a:r>
              <a:rPr lang="en-US" sz="3200" dirty="0" smtClean="0"/>
              <a:t>Historical </a:t>
            </a:r>
            <a:r>
              <a:rPr lang="en-US" sz="3200" dirty="0"/>
              <a:t>Perspectives in SLA</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Grp="1" noChangeArrowheads="1"/>
          </p:cNvSpPr>
          <p:nvPr>
            <p:ph idx="1"/>
          </p:nvPr>
        </p:nvSpPr>
        <p:spPr/>
        <p:txBody>
          <a:bodyPr/>
          <a:lstStyle/>
          <a:p>
            <a:r>
              <a:rPr lang="en-US" dirty="0" smtClean="0">
                <a:solidFill>
                  <a:schemeClr val="tx1">
                    <a:lumMod val="95000"/>
                    <a:lumOff val="5000"/>
                  </a:schemeClr>
                </a:solidFill>
              </a:rPr>
              <a:t>Vocabulary</a:t>
            </a:r>
            <a:endParaRPr lang="en-US" dirty="0">
              <a:solidFill>
                <a:schemeClr val="tx1">
                  <a:lumMod val="95000"/>
                  <a:lumOff val="5000"/>
                </a:schemeClr>
              </a:solidFill>
            </a:endParaRPr>
          </a:p>
          <a:p>
            <a:r>
              <a:rPr lang="en-US" dirty="0" smtClean="0">
                <a:solidFill>
                  <a:schemeClr val="tx1">
                    <a:lumMod val="95000"/>
                    <a:lumOff val="5000"/>
                  </a:schemeClr>
                </a:solidFill>
              </a:rPr>
              <a:t>Structure</a:t>
            </a:r>
            <a:endParaRPr lang="en-US" dirty="0">
              <a:solidFill>
                <a:schemeClr val="tx1">
                  <a:lumMod val="95000"/>
                  <a:lumOff val="5000"/>
                </a:schemeClr>
              </a:solidFill>
            </a:endParaRPr>
          </a:p>
          <a:p>
            <a:r>
              <a:rPr lang="en-US" dirty="0" smtClean="0"/>
              <a:t>Semantics</a:t>
            </a:r>
            <a:endParaRPr lang="en-US" dirty="0"/>
          </a:p>
          <a:p>
            <a:r>
              <a:rPr lang="en-US" dirty="0" smtClean="0"/>
              <a:t>Pragmatics</a:t>
            </a:r>
            <a:endParaRPr lang="en-US" dirty="0"/>
          </a:p>
          <a:p>
            <a:r>
              <a:rPr lang="en-US" dirty="0" smtClean="0"/>
              <a:t>Socio-linguistics</a:t>
            </a:r>
            <a:endParaRPr lang="en-US" dirty="0"/>
          </a:p>
          <a:p>
            <a:r>
              <a:rPr lang="en-US" dirty="0" smtClean="0"/>
              <a:t>Psycho-linguistic</a:t>
            </a:r>
            <a:endParaRPr lang="en-US" dirty="0"/>
          </a:p>
          <a:p>
            <a:r>
              <a:rPr lang="en-US" dirty="0"/>
              <a:t>Cross-cultural </a:t>
            </a:r>
            <a:r>
              <a:rPr lang="en-US" dirty="0" smtClean="0"/>
              <a:t>Communication</a:t>
            </a:r>
            <a:endParaRPr lang="en-US" dirty="0"/>
          </a:p>
        </p:txBody>
      </p:sp>
      <p:sp>
        <p:nvSpPr>
          <p:cNvPr id="19458" name="Rectangle 2"/>
          <p:cNvSpPr>
            <a:spLocks noGrp="1" noChangeArrowheads="1"/>
          </p:cNvSpPr>
          <p:nvPr>
            <p:ph type="title"/>
          </p:nvPr>
        </p:nvSpPr>
        <p:spPr>
          <a:xfrm>
            <a:off x="931863" y="609601"/>
            <a:ext cx="7158037" cy="609600"/>
          </a:xfrm>
        </p:spPr>
        <p:txBody>
          <a:bodyPr>
            <a:normAutofit fontScale="90000"/>
          </a:bodyPr>
          <a:lstStyle/>
          <a:p>
            <a:r>
              <a:rPr lang="en-US" dirty="0"/>
              <a:t>Synergy</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1120</TotalTime>
  <Words>1181</Words>
  <Application>Microsoft Office PowerPoint</Application>
  <PresentationFormat>On-screen Show (4:3)</PresentationFormat>
  <Paragraphs>206</Paragraphs>
  <Slides>22</Slides>
  <Notes>11</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Concourse</vt:lpstr>
      <vt:lpstr>Textbook dominance in foreign language teaching and learning</vt:lpstr>
      <vt:lpstr>Generic Approach</vt:lpstr>
      <vt:lpstr>Current state of affairs in FLT/FLL</vt:lpstr>
      <vt:lpstr>Why are people still using textbooks?</vt:lpstr>
      <vt:lpstr>What’s wrong with using textbooks?</vt:lpstr>
      <vt:lpstr>Diversity Model</vt:lpstr>
      <vt:lpstr>Pedagogy:</vt:lpstr>
      <vt:lpstr>Historical Perspectives in SLA</vt:lpstr>
      <vt:lpstr>Synergy</vt:lpstr>
      <vt:lpstr>Empathy</vt:lpstr>
      <vt:lpstr>Vocabulary: synergy and empathy</vt:lpstr>
      <vt:lpstr>Structure and Discourse: synergy and empathy</vt:lpstr>
      <vt:lpstr>Content-oriented approach</vt:lpstr>
      <vt:lpstr>How to accelerate learning and acquisition</vt:lpstr>
      <vt:lpstr>After 25 years</vt:lpstr>
      <vt:lpstr>Students’ feedback 1</vt:lpstr>
      <vt:lpstr>Students’ feedback 2</vt:lpstr>
      <vt:lpstr>Students’ feedback 3</vt:lpstr>
      <vt:lpstr>Students’ feedback 4/5/6</vt:lpstr>
      <vt:lpstr>Stdents’ performance</vt:lpstr>
      <vt:lpstr>Conclusion:</vt:lpstr>
      <vt:lpstr>References: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Synergy, Empathy and Communicative Approach</dc:title>
  <dc:creator>nota</dc:creator>
  <cp:lastModifiedBy>Norio Ota</cp:lastModifiedBy>
  <cp:revision>76</cp:revision>
  <dcterms:created xsi:type="dcterms:W3CDTF">2009-02-13T21:23:18Z</dcterms:created>
  <dcterms:modified xsi:type="dcterms:W3CDTF">2010-09-06T04:03:52Z</dcterms:modified>
</cp:coreProperties>
</file>